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706" r:id="rId2"/>
    <p:sldId id="730" r:id="rId3"/>
    <p:sldId id="731" r:id="rId4"/>
    <p:sldId id="732" r:id="rId5"/>
    <p:sldId id="733" r:id="rId6"/>
    <p:sldId id="734" r:id="rId7"/>
    <p:sldId id="735" r:id="rId8"/>
    <p:sldId id="736" r:id="rId9"/>
    <p:sldId id="737" r:id="rId10"/>
    <p:sldId id="738" r:id="rId11"/>
    <p:sldId id="739" r:id="rId12"/>
    <p:sldId id="740" r:id="rId13"/>
    <p:sldId id="741" r:id="rId14"/>
    <p:sldId id="742" r:id="rId15"/>
    <p:sldId id="743" r:id="rId16"/>
    <p:sldId id="744" r:id="rId17"/>
    <p:sldId id="745" r:id="rId18"/>
    <p:sldId id="746" r:id="rId19"/>
    <p:sldId id="747" r:id="rId20"/>
    <p:sldId id="748" r:id="rId21"/>
    <p:sldId id="749" r:id="rId22"/>
    <p:sldId id="725" r:id="rId23"/>
    <p:sldId id="726" r:id="rId24"/>
    <p:sldId id="727" r:id="rId25"/>
    <p:sldId id="751" r:id="rId26"/>
    <p:sldId id="752" r:id="rId27"/>
    <p:sldId id="753" r:id="rId28"/>
    <p:sldId id="754" r:id="rId29"/>
    <p:sldId id="755" r:id="rId30"/>
    <p:sldId id="756" r:id="rId31"/>
    <p:sldId id="757" r:id="rId32"/>
    <p:sldId id="759" r:id="rId33"/>
    <p:sldId id="760" r:id="rId34"/>
    <p:sldId id="541" r:id="rId35"/>
    <p:sldId id="532" r:id="rId36"/>
    <p:sldId id="539" r:id="rId37"/>
    <p:sldId id="761" r:id="rId38"/>
    <p:sldId id="762" r:id="rId3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6D5F7-1636-4770-B9D9-D9B3AA961B40}" type="datetimeFigureOut">
              <a:rPr lang="es-CL" smtClean="0"/>
              <a:t>21-04-2020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C8482-BC99-419F-9C23-A9F987854C03}" type="slidenum">
              <a:rPr lang="es-CL" smtClean="0"/>
              <a:t>‹Nº›</a:t>
            </a:fld>
            <a:endParaRPr lang="es-CL"/>
          </a:p>
        </p:txBody>
      </p:sp>
    </p:spTree>
    <p:extLst>
      <p:ext uri="{BB962C8B-B14F-4D97-AF65-F5344CB8AC3E}">
        <p14:creationId xmlns:p14="http://schemas.microsoft.com/office/powerpoint/2010/main" val="287056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284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L"/>
          </a:p>
        </p:txBody>
      </p:sp>
      <p:sp>
        <p:nvSpPr>
          <p:cNvPr id="4" name="Marcador de fecha 3"/>
          <p:cNvSpPr>
            <a:spLocks noGrp="1"/>
          </p:cNvSpPr>
          <p:nvPr>
            <p:ph type="dt" sz="half" idx="10"/>
          </p:nvPr>
        </p:nvSpPr>
        <p:spPr/>
        <p:txBody>
          <a:bodyPr/>
          <a:lstStyle/>
          <a:p>
            <a:fld id="{02921189-4162-4095-A72D-97D1D0A4C38F}" type="datetime1">
              <a:rPr lang="es-CL" smtClean="0"/>
              <a:t>21-04-2020</a:t>
            </a:fld>
            <a:endParaRPr lang="es-CL"/>
          </a:p>
        </p:txBody>
      </p:sp>
      <p:sp>
        <p:nvSpPr>
          <p:cNvPr id="5" name="Marcador de pie de página 4"/>
          <p:cNvSpPr>
            <a:spLocks noGrp="1"/>
          </p:cNvSpPr>
          <p:nvPr>
            <p:ph type="ftr" sz="quarter" idx="11"/>
          </p:nvPr>
        </p:nvSpPr>
        <p:spPr/>
        <p:txBody>
          <a:bodyPr/>
          <a:lstStyle/>
          <a:p>
            <a:r>
              <a:rPr lang="es-CL"/>
              <a:t>PHI</a:t>
            </a:r>
          </a:p>
        </p:txBody>
      </p:sp>
      <p:sp>
        <p:nvSpPr>
          <p:cNvPr id="6" name="Marcador de número de diapositiva 5"/>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360160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436773A9-F609-4366-8CB2-D4C393F6FD2B}" type="datetime1">
              <a:rPr lang="es-CL" smtClean="0"/>
              <a:t>21-04-2020</a:t>
            </a:fld>
            <a:endParaRPr lang="es-CL"/>
          </a:p>
        </p:txBody>
      </p:sp>
      <p:sp>
        <p:nvSpPr>
          <p:cNvPr id="5" name="Marcador de pie de página 4"/>
          <p:cNvSpPr>
            <a:spLocks noGrp="1"/>
          </p:cNvSpPr>
          <p:nvPr>
            <p:ph type="ftr" sz="quarter" idx="11"/>
          </p:nvPr>
        </p:nvSpPr>
        <p:spPr/>
        <p:txBody>
          <a:bodyPr/>
          <a:lstStyle/>
          <a:p>
            <a:r>
              <a:rPr lang="es-CL"/>
              <a:t>PHI</a:t>
            </a:r>
          </a:p>
        </p:txBody>
      </p:sp>
      <p:sp>
        <p:nvSpPr>
          <p:cNvPr id="6" name="Marcador de número de diapositiva 5"/>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343951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04E3A19F-DB7A-441A-B859-6E2BBEF27AD9}" type="datetime1">
              <a:rPr lang="es-CL" smtClean="0"/>
              <a:t>21-04-2020</a:t>
            </a:fld>
            <a:endParaRPr lang="es-CL"/>
          </a:p>
        </p:txBody>
      </p:sp>
      <p:sp>
        <p:nvSpPr>
          <p:cNvPr id="5" name="Marcador de pie de página 4"/>
          <p:cNvSpPr>
            <a:spLocks noGrp="1"/>
          </p:cNvSpPr>
          <p:nvPr>
            <p:ph type="ftr" sz="quarter" idx="11"/>
          </p:nvPr>
        </p:nvSpPr>
        <p:spPr/>
        <p:txBody>
          <a:bodyPr/>
          <a:lstStyle/>
          <a:p>
            <a:r>
              <a:rPr lang="es-CL"/>
              <a:t>PHI</a:t>
            </a:r>
          </a:p>
        </p:txBody>
      </p:sp>
      <p:sp>
        <p:nvSpPr>
          <p:cNvPr id="6" name="Marcador de número de diapositiva 5"/>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395926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362713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291901" y="-12899"/>
            <a:ext cx="7035833" cy="6889433"/>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Shape 11"/>
          <p:cNvSpPr/>
          <p:nvPr/>
        </p:nvSpPr>
        <p:spPr>
          <a:xfrm>
            <a:off x="-12899" y="-12899"/>
            <a:ext cx="7035833" cy="6889433"/>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Shape 12"/>
          <p:cNvSpPr txBox="1">
            <a:spLocks noGrp="1"/>
          </p:cNvSpPr>
          <p:nvPr>
            <p:ph type="ctrTitle"/>
          </p:nvPr>
        </p:nvSpPr>
        <p:spPr>
          <a:xfrm>
            <a:off x="864400" y="4234600"/>
            <a:ext cx="4707600" cy="1576000"/>
          </a:xfrm>
          <a:prstGeom prst="rect">
            <a:avLst/>
          </a:prstGeom>
        </p:spPr>
        <p:txBody>
          <a:bodyPr spcFirstLastPara="1" wrap="square" lIns="91425" tIns="91425" rIns="91425" bIns="91425" anchor="b" anchorCtr="0"/>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Tree>
    <p:extLst>
      <p:ext uri="{BB962C8B-B14F-4D97-AF65-F5344CB8AC3E}">
        <p14:creationId xmlns:p14="http://schemas.microsoft.com/office/powerpoint/2010/main" val="6088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Shape 36"/>
          <p:cNvSpPr/>
          <p:nvPr/>
        </p:nvSpPr>
        <p:spPr>
          <a:xfrm>
            <a:off x="304801" y="-13915"/>
            <a:ext cx="10972420" cy="6885849"/>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Shape 37"/>
          <p:cNvSpPr/>
          <p:nvPr/>
        </p:nvSpPr>
        <p:spPr>
          <a:xfrm>
            <a:off x="1" y="-13915"/>
            <a:ext cx="10972420" cy="6885849"/>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Shape 38"/>
          <p:cNvSpPr txBox="1">
            <a:spLocks noGrp="1"/>
          </p:cNvSpPr>
          <p:nvPr>
            <p:ph type="title"/>
          </p:nvPr>
        </p:nvSpPr>
        <p:spPr>
          <a:xfrm>
            <a:off x="1117800" y="1191333"/>
            <a:ext cx="7098800" cy="6476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Shape 39"/>
          <p:cNvSpPr txBox="1">
            <a:spLocks noGrp="1"/>
          </p:cNvSpPr>
          <p:nvPr>
            <p:ph type="body" idx="1"/>
          </p:nvPr>
        </p:nvSpPr>
        <p:spPr>
          <a:xfrm>
            <a:off x="1117667" y="2006600"/>
            <a:ext cx="7098800" cy="30076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a:p>
        </p:txBody>
      </p:sp>
      <p:sp>
        <p:nvSpPr>
          <p:cNvPr id="40" name="Shape 40"/>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CL" smtClean="0"/>
              <a:pPr/>
              <a:t>‹Nº›</a:t>
            </a:fld>
            <a:endParaRPr lang="es-CL"/>
          </a:p>
        </p:txBody>
      </p:sp>
    </p:spTree>
    <p:extLst>
      <p:ext uri="{BB962C8B-B14F-4D97-AF65-F5344CB8AC3E}">
        <p14:creationId xmlns:p14="http://schemas.microsoft.com/office/powerpoint/2010/main" val="181515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B286C988-3886-4209-952F-6F2351060C4F}" type="datetime1">
              <a:rPr lang="es-CL" smtClean="0"/>
              <a:t>21-04-2020</a:t>
            </a:fld>
            <a:endParaRPr lang="es-CL"/>
          </a:p>
        </p:txBody>
      </p:sp>
      <p:sp>
        <p:nvSpPr>
          <p:cNvPr id="5" name="Marcador de pie de página 4"/>
          <p:cNvSpPr>
            <a:spLocks noGrp="1"/>
          </p:cNvSpPr>
          <p:nvPr>
            <p:ph type="ftr" sz="quarter" idx="11"/>
          </p:nvPr>
        </p:nvSpPr>
        <p:spPr/>
        <p:txBody>
          <a:bodyPr/>
          <a:lstStyle/>
          <a:p>
            <a:r>
              <a:rPr lang="es-CL"/>
              <a:t>PHI</a:t>
            </a:r>
          </a:p>
        </p:txBody>
      </p:sp>
      <p:sp>
        <p:nvSpPr>
          <p:cNvPr id="6" name="Marcador de número de diapositiva 5"/>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17408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783FF90-380B-4198-AAB4-EFE3F7E59A8E}" type="datetime1">
              <a:rPr lang="es-CL" smtClean="0"/>
              <a:t>21-04-2020</a:t>
            </a:fld>
            <a:endParaRPr lang="es-CL"/>
          </a:p>
        </p:txBody>
      </p:sp>
      <p:sp>
        <p:nvSpPr>
          <p:cNvPr id="5" name="Marcador de pie de página 4"/>
          <p:cNvSpPr>
            <a:spLocks noGrp="1"/>
          </p:cNvSpPr>
          <p:nvPr>
            <p:ph type="ftr" sz="quarter" idx="11"/>
          </p:nvPr>
        </p:nvSpPr>
        <p:spPr/>
        <p:txBody>
          <a:bodyPr/>
          <a:lstStyle/>
          <a:p>
            <a:r>
              <a:rPr lang="es-CL"/>
              <a:t>PHI</a:t>
            </a:r>
          </a:p>
        </p:txBody>
      </p:sp>
      <p:sp>
        <p:nvSpPr>
          <p:cNvPr id="6" name="Marcador de número de diapositiva 5"/>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2340819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p:cNvSpPr>
            <a:spLocks noGrp="1"/>
          </p:cNvSpPr>
          <p:nvPr>
            <p:ph type="dt" sz="half" idx="10"/>
          </p:nvPr>
        </p:nvSpPr>
        <p:spPr/>
        <p:txBody>
          <a:bodyPr/>
          <a:lstStyle/>
          <a:p>
            <a:fld id="{27C7B498-9DDE-410B-8204-6F21FFA6E274}" type="datetime1">
              <a:rPr lang="es-CL" smtClean="0"/>
              <a:t>21-04-2020</a:t>
            </a:fld>
            <a:endParaRPr lang="es-CL"/>
          </a:p>
        </p:txBody>
      </p:sp>
      <p:sp>
        <p:nvSpPr>
          <p:cNvPr id="6" name="Marcador de pie de página 5"/>
          <p:cNvSpPr>
            <a:spLocks noGrp="1"/>
          </p:cNvSpPr>
          <p:nvPr>
            <p:ph type="ftr" sz="quarter" idx="11"/>
          </p:nvPr>
        </p:nvSpPr>
        <p:spPr/>
        <p:txBody>
          <a:bodyPr/>
          <a:lstStyle/>
          <a:p>
            <a:r>
              <a:rPr lang="es-CL"/>
              <a:t>PHI</a:t>
            </a:r>
          </a:p>
        </p:txBody>
      </p:sp>
      <p:sp>
        <p:nvSpPr>
          <p:cNvPr id="7" name="Marcador de número de diapositiva 6"/>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148338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p:cNvSpPr>
            <a:spLocks noGrp="1"/>
          </p:cNvSpPr>
          <p:nvPr>
            <p:ph type="dt" sz="half" idx="10"/>
          </p:nvPr>
        </p:nvSpPr>
        <p:spPr/>
        <p:txBody>
          <a:bodyPr/>
          <a:lstStyle/>
          <a:p>
            <a:fld id="{A7A0F5E6-CD69-49CD-B7D6-2AEC969E30DA}" type="datetime1">
              <a:rPr lang="es-CL" smtClean="0"/>
              <a:t>21-04-2020</a:t>
            </a:fld>
            <a:endParaRPr lang="es-CL"/>
          </a:p>
        </p:txBody>
      </p:sp>
      <p:sp>
        <p:nvSpPr>
          <p:cNvPr id="8" name="Marcador de pie de página 7"/>
          <p:cNvSpPr>
            <a:spLocks noGrp="1"/>
          </p:cNvSpPr>
          <p:nvPr>
            <p:ph type="ftr" sz="quarter" idx="11"/>
          </p:nvPr>
        </p:nvSpPr>
        <p:spPr/>
        <p:txBody>
          <a:bodyPr/>
          <a:lstStyle/>
          <a:p>
            <a:r>
              <a:rPr lang="es-CL"/>
              <a:t>PHI</a:t>
            </a:r>
          </a:p>
        </p:txBody>
      </p:sp>
      <p:sp>
        <p:nvSpPr>
          <p:cNvPr id="9" name="Marcador de número de diapositiva 8"/>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102767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2"/>
          <p:cNvSpPr>
            <a:spLocks noGrp="1"/>
          </p:cNvSpPr>
          <p:nvPr>
            <p:ph type="dt" sz="half" idx="10"/>
          </p:nvPr>
        </p:nvSpPr>
        <p:spPr/>
        <p:txBody>
          <a:bodyPr/>
          <a:lstStyle/>
          <a:p>
            <a:fld id="{0EA9C499-432E-4F9C-A348-9F1EBD53816F}" type="datetime1">
              <a:rPr lang="es-CL" smtClean="0"/>
              <a:t>21-04-2020</a:t>
            </a:fld>
            <a:endParaRPr lang="es-CL"/>
          </a:p>
        </p:txBody>
      </p:sp>
      <p:sp>
        <p:nvSpPr>
          <p:cNvPr id="4" name="Marcador de pie de página 3"/>
          <p:cNvSpPr>
            <a:spLocks noGrp="1"/>
          </p:cNvSpPr>
          <p:nvPr>
            <p:ph type="ftr" sz="quarter" idx="11"/>
          </p:nvPr>
        </p:nvSpPr>
        <p:spPr/>
        <p:txBody>
          <a:bodyPr/>
          <a:lstStyle/>
          <a:p>
            <a:r>
              <a:rPr lang="es-CL"/>
              <a:t>PHI</a:t>
            </a:r>
          </a:p>
        </p:txBody>
      </p:sp>
      <p:sp>
        <p:nvSpPr>
          <p:cNvPr id="5" name="Marcador de número de diapositiva 4"/>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771859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4C92564-0253-46B2-8B97-04702F236E08}" type="datetime1">
              <a:rPr lang="es-CL" smtClean="0"/>
              <a:t>21-04-2020</a:t>
            </a:fld>
            <a:endParaRPr lang="es-CL"/>
          </a:p>
        </p:txBody>
      </p:sp>
      <p:sp>
        <p:nvSpPr>
          <p:cNvPr id="3" name="Marcador de pie de página 2"/>
          <p:cNvSpPr>
            <a:spLocks noGrp="1"/>
          </p:cNvSpPr>
          <p:nvPr>
            <p:ph type="ftr" sz="quarter" idx="11"/>
          </p:nvPr>
        </p:nvSpPr>
        <p:spPr/>
        <p:txBody>
          <a:bodyPr/>
          <a:lstStyle/>
          <a:p>
            <a:r>
              <a:rPr lang="es-CL"/>
              <a:t>PHI</a:t>
            </a:r>
          </a:p>
        </p:txBody>
      </p:sp>
      <p:sp>
        <p:nvSpPr>
          <p:cNvPr id="4" name="Marcador de número de diapositiva 3"/>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83867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5F475F27-AD8C-4F52-BAB6-7A4ECCF43A56}" type="datetime1">
              <a:rPr lang="es-CL" smtClean="0"/>
              <a:t>21-04-2020</a:t>
            </a:fld>
            <a:endParaRPr lang="es-CL"/>
          </a:p>
        </p:txBody>
      </p:sp>
      <p:sp>
        <p:nvSpPr>
          <p:cNvPr id="6" name="Marcador de pie de página 5"/>
          <p:cNvSpPr>
            <a:spLocks noGrp="1"/>
          </p:cNvSpPr>
          <p:nvPr>
            <p:ph type="ftr" sz="quarter" idx="11"/>
          </p:nvPr>
        </p:nvSpPr>
        <p:spPr/>
        <p:txBody>
          <a:bodyPr/>
          <a:lstStyle/>
          <a:p>
            <a:r>
              <a:rPr lang="es-CL"/>
              <a:t>PHI</a:t>
            </a:r>
          </a:p>
        </p:txBody>
      </p:sp>
      <p:sp>
        <p:nvSpPr>
          <p:cNvPr id="7" name="Marcador de número de diapositiva 6"/>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3982393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01418ED-4B89-441E-BDE8-0FDAD45DABC3}" type="datetime1">
              <a:rPr lang="es-CL" smtClean="0"/>
              <a:t>21-04-2020</a:t>
            </a:fld>
            <a:endParaRPr lang="es-CL"/>
          </a:p>
        </p:txBody>
      </p:sp>
      <p:sp>
        <p:nvSpPr>
          <p:cNvPr id="6" name="Marcador de pie de página 5"/>
          <p:cNvSpPr>
            <a:spLocks noGrp="1"/>
          </p:cNvSpPr>
          <p:nvPr>
            <p:ph type="ftr" sz="quarter" idx="11"/>
          </p:nvPr>
        </p:nvSpPr>
        <p:spPr/>
        <p:txBody>
          <a:bodyPr/>
          <a:lstStyle/>
          <a:p>
            <a:r>
              <a:rPr lang="es-CL"/>
              <a:t>PHI</a:t>
            </a:r>
          </a:p>
        </p:txBody>
      </p:sp>
      <p:sp>
        <p:nvSpPr>
          <p:cNvPr id="7" name="Marcador de número de diapositiva 6"/>
          <p:cNvSpPr>
            <a:spLocks noGrp="1"/>
          </p:cNvSpPr>
          <p:nvPr>
            <p:ph type="sldNum" sz="quarter" idx="12"/>
          </p:nvPr>
        </p:nvSpPr>
        <p:spPr/>
        <p:txBody>
          <a:bodyPr/>
          <a:lstStyle/>
          <a:p>
            <a:fld id="{45B80653-4923-4CEE-8DB1-846A662CC24A}" type="slidenum">
              <a:rPr lang="es-CL" smtClean="0"/>
              <a:t>‹Nº›</a:t>
            </a:fld>
            <a:endParaRPr lang="es-CL"/>
          </a:p>
        </p:txBody>
      </p:sp>
    </p:spTree>
    <p:extLst>
      <p:ext uri="{BB962C8B-B14F-4D97-AF65-F5344CB8AC3E}">
        <p14:creationId xmlns:p14="http://schemas.microsoft.com/office/powerpoint/2010/main" val="9103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BC72F-1C79-4B24-AFC2-4A1995B30CAF}" type="datetime1">
              <a:rPr lang="es-CL" smtClean="0"/>
              <a:t>21-04-2020</a:t>
            </a:fld>
            <a:endParaRPr lang="es-C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CL"/>
              <a:t>PHI</a:t>
            </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80653-4923-4CEE-8DB1-846A662CC24A}" type="slidenum">
              <a:rPr lang="es-CL" smtClean="0"/>
              <a:t>‹Nº›</a:t>
            </a:fld>
            <a:endParaRPr lang="es-CL"/>
          </a:p>
        </p:txBody>
      </p:sp>
    </p:spTree>
    <p:extLst>
      <p:ext uri="{BB962C8B-B14F-4D97-AF65-F5344CB8AC3E}">
        <p14:creationId xmlns:p14="http://schemas.microsoft.com/office/powerpoint/2010/main" val="244411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300"/>
        </a:solidFill>
        <a:effectLst/>
      </p:bgPr>
    </p:bg>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217796" y="4910066"/>
            <a:ext cx="6230220" cy="1336056"/>
          </a:xfrm>
          <a:prstGeom prst="rect">
            <a:avLst/>
          </a:prstGeom>
        </p:spPr>
        <p:txBody>
          <a:bodyPr spcFirstLastPara="1" vert="horz" wrap="square" lIns="121900" tIns="121900" rIns="121900" bIns="121900" rtlCol="0" anchor="b" anchorCtr="0">
            <a:noAutofit/>
          </a:bodyPr>
          <a:lstStyle/>
          <a:p>
            <a:pPr algn="ctr"/>
            <a:r>
              <a:rPr lang="es-CL" sz="4000" dirty="0">
                <a:solidFill>
                  <a:srgbClr val="0000FF"/>
                </a:solidFill>
                <a:latin typeface="Impact" pitchFamily="34" charset="0"/>
              </a:rPr>
              <a:t>Cantidad de Sustancia</a:t>
            </a:r>
            <a:endParaRPr lang="es-CL" sz="3733" b="1" i="1" dirty="0"/>
          </a:p>
        </p:txBody>
      </p:sp>
      <p:sp>
        <p:nvSpPr>
          <p:cNvPr id="3" name="CuadroTexto 2"/>
          <p:cNvSpPr txBox="1"/>
          <p:nvPr/>
        </p:nvSpPr>
        <p:spPr>
          <a:xfrm>
            <a:off x="6280727" y="571544"/>
            <a:ext cx="5514528"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L" sz="4400" b="1" i="0" u="none" strike="noStrike" kern="1200" cap="none" spc="0" normalizeH="0" baseline="0" noProof="0" dirty="0">
                <a:ln>
                  <a:noFill/>
                </a:ln>
                <a:solidFill>
                  <a:prstClr val="white"/>
                </a:solidFill>
                <a:effectLst/>
                <a:uLnTx/>
                <a:uFillTx/>
                <a:latin typeface="Montserrat" panose="020B0604020202020204" charset="0"/>
                <a:ea typeface="+mn-ea"/>
                <a:cs typeface="+mn-cs"/>
              </a:rPr>
              <a:t>Química General</a:t>
            </a:r>
          </a:p>
        </p:txBody>
      </p:sp>
      <p:pic>
        <p:nvPicPr>
          <p:cNvPr id="19" name="Imagen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540" y="217715"/>
            <a:ext cx="3847475" cy="1923737"/>
          </a:xfrm>
          <a:prstGeom prst="rect">
            <a:avLst/>
          </a:prstGeom>
        </p:spPr>
      </p:pic>
      <p:pic>
        <p:nvPicPr>
          <p:cNvPr id="2" name="Imagen 1">
            <a:extLst>
              <a:ext uri="{FF2B5EF4-FFF2-40B4-BE49-F238E27FC236}">
                <a16:creationId xmlns:a16="http://schemas.microsoft.com/office/drawing/2014/main" id="{6830B7C5-5832-7C4D-AD66-ADC39EB1167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18167" y="2558005"/>
            <a:ext cx="2639028" cy="2376258"/>
          </a:xfrm>
          <a:prstGeom prst="rect">
            <a:avLst/>
          </a:prstGeom>
        </p:spPr>
      </p:pic>
      <p:pic>
        <p:nvPicPr>
          <p:cNvPr id="4" name="Imagen 3">
            <a:extLst>
              <a:ext uri="{FF2B5EF4-FFF2-40B4-BE49-F238E27FC236}">
                <a16:creationId xmlns:a16="http://schemas.microsoft.com/office/drawing/2014/main" id="{E7A7BD25-83FC-0B49-86A8-31254F87182A}"/>
              </a:ext>
            </a:extLst>
          </p:cNvPr>
          <p:cNvPicPr>
            <a:picLocks noChangeAspect="1"/>
          </p:cNvPicPr>
          <p:nvPr/>
        </p:nvPicPr>
        <p:blipFill>
          <a:blip r:embed="rId5"/>
          <a:stretch>
            <a:fillRect/>
          </a:stretch>
        </p:blipFill>
        <p:spPr>
          <a:xfrm>
            <a:off x="8669936" y="2048719"/>
            <a:ext cx="3125319" cy="4809281"/>
          </a:xfrm>
          <a:prstGeom prst="rect">
            <a:avLst/>
          </a:prstGeom>
        </p:spPr>
      </p:pic>
    </p:spTree>
    <p:extLst>
      <p:ext uri="{BB962C8B-B14F-4D97-AF65-F5344CB8AC3E}">
        <p14:creationId xmlns:p14="http://schemas.microsoft.com/office/powerpoint/2010/main" val="291966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3346B18A-7DCB-4C88-BF7A-8D68374E3DF4}"/>
              </a:ext>
            </a:extLst>
          </p:cNvPr>
          <p:cNvSpPr/>
          <p:nvPr/>
        </p:nvSpPr>
        <p:spPr>
          <a:xfrm>
            <a:off x="787336" y="662142"/>
            <a:ext cx="1802096" cy="584775"/>
          </a:xfrm>
          <a:prstGeom prst="rect">
            <a:avLst/>
          </a:prstGeom>
        </p:spPr>
        <p:txBody>
          <a:bodyPr wrap="none">
            <a:spAutoFit/>
          </a:bodyPr>
          <a:lstStyle/>
          <a:p>
            <a:pPr lvl="0" algn="just" defTabSz="457200"/>
            <a:r>
              <a:rPr lang="es-ES" sz="3200" b="1" dirty="0">
                <a:solidFill>
                  <a:srgbClr val="008000"/>
                </a:solidFill>
                <a:latin typeface="Times New Roman" panose="02020603050405020304" pitchFamily="18" charset="0"/>
                <a:cs typeface="Times New Roman" panose="02020603050405020304" pitchFamily="18" charset="0"/>
              </a:rPr>
              <a:t>Ejemplo:</a:t>
            </a: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3A605AD6-DB18-4FA9-B043-C82D1C9C4726}"/>
                  </a:ext>
                </a:extLst>
              </p:cNvPr>
              <p:cNvSpPr txBox="1"/>
              <p:nvPr/>
            </p:nvSpPr>
            <p:spPr>
              <a:xfrm>
                <a:off x="429037" y="1824563"/>
                <a:ext cx="9172164" cy="3683124"/>
              </a:xfrm>
              <a:prstGeom prst="rect">
                <a:avLst/>
              </a:prstGeom>
              <a:noFill/>
            </p:spPr>
            <p:txBody>
              <a:bodyPr wrap="square" rtlCol="0">
                <a:spAutoFit/>
              </a:bodyPr>
              <a:lstStyle/>
              <a:p>
                <a:pPr algn="just" defTabSz="457200"/>
                <a:endParaRPr lang="es-ES" dirty="0">
                  <a:solidFill>
                    <a:srgbClr val="0000FF"/>
                  </a:solidFill>
                  <a:latin typeface="Times New Roman" panose="02020603050405020304" pitchFamily="18" charset="0"/>
                  <a:cs typeface="Times New Roman" panose="02020603050405020304" pitchFamily="18" charset="0"/>
                </a:endParaRPr>
              </a:p>
              <a:p>
                <a:pPr algn="just" defTabSz="457200"/>
                <a:r>
                  <a:rPr lang="es-ES" sz="2800" dirty="0">
                    <a:solidFill>
                      <a:srgbClr val="0000FF"/>
                    </a:solidFill>
                    <a:latin typeface="Times New Roman" panose="02020603050405020304" pitchFamily="18" charset="0"/>
                    <a:cs typeface="Times New Roman" panose="02020603050405020304" pitchFamily="18" charset="0"/>
                  </a:rPr>
                  <a:t>Indique el número de protones, neutrones y electrones para cada una de las siguientes especies neutras:</a:t>
                </a: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ctr" defTabSz="457200"/>
                <a14:m>
                  <m:oMath xmlns:m="http://schemas.openxmlformats.org/officeDocument/2006/math">
                    <m:sPre>
                      <m:sPrePr>
                        <m:ctrlPr>
                          <a:rPr lang="es-ES" sz="5400" i="1" smtClean="0">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6</m:t>
                        </m:r>
                      </m:sub>
                      <m:sup>
                        <m:r>
                          <a:rPr lang="es-CL" sz="5400" b="0" i="1" smtClean="0">
                            <a:solidFill>
                              <a:srgbClr val="FF0000"/>
                            </a:solidFill>
                            <a:latin typeface="Cambria Math" panose="02040503050406030204" pitchFamily="18" charset="0"/>
                          </a:rPr>
                          <m:t>12</m:t>
                        </m:r>
                      </m:sup>
                      <m:e>
                        <m:r>
                          <m:rPr>
                            <m:sty m:val="p"/>
                          </m:rPr>
                          <a:rPr lang="es-CL" sz="5400" b="0" i="0" smtClean="0">
                            <a:solidFill>
                              <a:srgbClr val="FF0000"/>
                            </a:solidFill>
                            <a:latin typeface="Cambria Math" panose="02040503050406030204" pitchFamily="18" charset="0"/>
                          </a:rPr>
                          <m:t>C</m:t>
                        </m:r>
                      </m:e>
                    </m:sPre>
                    <m:r>
                      <a:rPr lang="es-CL" sz="5400" b="0" i="1" smtClean="0">
                        <a:solidFill>
                          <a:srgbClr val="FF0000"/>
                        </a:solidFill>
                        <a:latin typeface="Cambria Math" panose="02040503050406030204" pitchFamily="18" charset="0"/>
                      </a:rPr>
                      <m:t>        </m:t>
                    </m:r>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6</m:t>
                        </m:r>
                      </m:sub>
                      <m:sup>
                        <m:r>
                          <a:rPr lang="es-CL" sz="5400" b="0" i="1" smtClean="0">
                            <a:solidFill>
                              <a:srgbClr val="FF0000"/>
                            </a:solidFill>
                            <a:latin typeface="Cambria Math" panose="02040503050406030204" pitchFamily="18" charset="0"/>
                            <a:cs typeface="Times New Roman" panose="02020603050405020304" pitchFamily="18" charset="0"/>
                          </a:rPr>
                          <m:t>  </m:t>
                        </m:r>
                        <m:r>
                          <a:rPr lang="es-CL" sz="5400" b="0" i="1" smtClean="0">
                            <a:solidFill>
                              <a:srgbClr val="FF0000"/>
                            </a:solidFill>
                            <a:latin typeface="Cambria Math" panose="02040503050406030204" pitchFamily="18" charset="0"/>
                          </a:rPr>
                          <m:t>13</m:t>
                        </m:r>
                      </m:sup>
                      <m:e>
                        <m:r>
                          <m:rPr>
                            <m:sty m:val="p"/>
                          </m:rPr>
                          <a:rPr lang="es-CL" sz="5400">
                            <a:solidFill>
                              <a:srgbClr val="FF0000"/>
                            </a:solidFill>
                            <a:latin typeface="Cambria Math" panose="02040503050406030204" pitchFamily="18" charset="0"/>
                          </a:rPr>
                          <m:t>C</m:t>
                        </m:r>
                      </m:e>
                    </m:sPre>
                  </m:oMath>
                </a14:m>
                <a:r>
                  <a:rPr lang="es-ES" sz="5400" dirty="0">
                    <a:solidFill>
                      <a:srgbClr val="0000FF"/>
                    </a:solidFill>
                    <a:latin typeface="Times New Roman" panose="02020603050405020304" pitchFamily="18" charset="0"/>
                    <a:cs typeface="Times New Roman" panose="02020603050405020304" pitchFamily="18" charset="0"/>
                  </a:rPr>
                  <a:t>     	</a:t>
                </a:r>
                <a:r>
                  <a:rPr lang="es-ES" sz="5400" dirty="0">
                    <a:solidFill>
                      <a:srgbClr val="FF0000"/>
                    </a:solidFill>
                    <a:cs typeface="Times New Roman" panose="02020603050405020304" pitchFamily="18" charset="0"/>
                  </a:rPr>
                  <a:t> </a:t>
                </a:r>
                <a14:m>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6</m:t>
                        </m:r>
                      </m:sub>
                      <m:sup>
                        <m:r>
                          <a:rPr lang="es-CL" sz="5400" b="0" i="1" smtClean="0">
                            <a:solidFill>
                              <a:srgbClr val="FF0000"/>
                            </a:solidFill>
                            <a:latin typeface="Cambria Math" panose="02040503050406030204" pitchFamily="18" charset="0"/>
                          </a:rPr>
                          <m:t>14</m:t>
                        </m:r>
                      </m:sup>
                      <m:e>
                        <m:r>
                          <m:rPr>
                            <m:sty m:val="p"/>
                          </m:rPr>
                          <a:rPr lang="es-CL" sz="5400">
                            <a:solidFill>
                              <a:srgbClr val="FF0000"/>
                            </a:solidFill>
                            <a:latin typeface="Cambria Math" panose="02040503050406030204" pitchFamily="18" charset="0"/>
                          </a:rPr>
                          <m:t>C</m:t>
                        </m:r>
                      </m:e>
                    </m:sPre>
                  </m:oMath>
                </a14:m>
                <a:endParaRPr lang="es-ES" sz="5400" dirty="0">
                  <a:solidFill>
                    <a:srgbClr val="0000FF"/>
                  </a:solidFill>
                  <a:latin typeface="Times New Roman" panose="02020603050405020304" pitchFamily="18" charset="0"/>
                  <a:cs typeface="Times New Roman" panose="02020603050405020304" pitchFamily="18" charset="0"/>
                </a:endParaRPr>
              </a:p>
              <a:p>
                <a:pPr algn="just" defTabSz="457200"/>
                <a:r>
                  <a:rPr lang="es-ES" sz="2000" dirty="0">
                    <a:solidFill>
                      <a:srgbClr val="0000FF"/>
                    </a:solidFill>
                    <a:latin typeface="Times New Roman" panose="02020603050405020304" pitchFamily="18" charset="0"/>
                    <a:cs typeface="Times New Roman" panose="02020603050405020304" pitchFamily="18" charset="0"/>
                  </a:rPr>
                  <a:t> </a:t>
                </a: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p:txBody>
          </p:sp>
        </mc:Choice>
        <mc:Fallback>
          <p:sp>
            <p:nvSpPr>
              <p:cNvPr id="6" name="CuadroTexto 5">
                <a:extLst>
                  <a:ext uri="{FF2B5EF4-FFF2-40B4-BE49-F238E27FC236}">
                    <a16:creationId xmlns:a16="http://schemas.microsoft.com/office/drawing/2014/main" id="{3A605AD6-DB18-4FA9-B043-C82D1C9C4726}"/>
                  </a:ext>
                </a:extLst>
              </p:cNvPr>
              <p:cNvSpPr txBox="1">
                <a:spLocks noRot="1" noChangeAspect="1" noMove="1" noResize="1" noEditPoints="1" noAdjustHandles="1" noChangeArrowheads="1" noChangeShapeType="1" noTextEdit="1"/>
              </p:cNvSpPr>
              <p:nvPr/>
            </p:nvSpPr>
            <p:spPr>
              <a:xfrm>
                <a:off x="429037" y="1824563"/>
                <a:ext cx="9172164" cy="3683124"/>
              </a:xfrm>
              <a:prstGeom prst="rect">
                <a:avLst/>
              </a:prstGeom>
              <a:blipFill>
                <a:blip r:embed="rId3"/>
                <a:stretch>
                  <a:fillRect l="-1329" r="-1329"/>
                </a:stretch>
              </a:blipFill>
            </p:spPr>
            <p:txBody>
              <a:bodyPr/>
              <a:lstStyle/>
              <a:p>
                <a:r>
                  <a:rPr lang="es-CL">
                    <a:noFill/>
                  </a:rPr>
                  <a:t> </a:t>
                </a:r>
              </a:p>
            </p:txBody>
          </p:sp>
        </mc:Fallback>
      </mc:AlternateContent>
    </p:spTree>
    <p:extLst>
      <p:ext uri="{BB962C8B-B14F-4D97-AF65-F5344CB8AC3E}">
        <p14:creationId xmlns:p14="http://schemas.microsoft.com/office/powerpoint/2010/main" val="129851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pic>
        <p:nvPicPr>
          <p:cNvPr id="5" name="Imagen 4">
            <a:extLst>
              <a:ext uri="{FF2B5EF4-FFF2-40B4-BE49-F238E27FC236}">
                <a16:creationId xmlns:a16="http://schemas.microsoft.com/office/drawing/2014/main" id="{161D88ED-FBA7-4DB3-8BAF-4373D165971D}"/>
              </a:ext>
            </a:extLst>
          </p:cNvPr>
          <p:cNvPicPr>
            <a:picLocks noChangeAspect="1"/>
          </p:cNvPicPr>
          <p:nvPr/>
        </p:nvPicPr>
        <p:blipFill>
          <a:blip r:embed="rId3"/>
          <a:stretch>
            <a:fillRect/>
          </a:stretch>
        </p:blipFill>
        <p:spPr>
          <a:xfrm>
            <a:off x="1040954" y="412809"/>
            <a:ext cx="7356877" cy="4830970"/>
          </a:xfrm>
          <a:prstGeom prst="rect">
            <a:avLst/>
          </a:prstGeom>
        </p:spPr>
      </p:pic>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67312F8B-F529-4068-B3EA-61B4B692C817}"/>
                  </a:ext>
                </a:extLst>
              </p:cNvPr>
              <p:cNvSpPr/>
              <p:nvPr/>
            </p:nvSpPr>
            <p:spPr>
              <a:xfrm>
                <a:off x="1739314" y="5389222"/>
                <a:ext cx="5960158" cy="943913"/>
              </a:xfrm>
              <a:prstGeom prst="rect">
                <a:avLst/>
              </a:prstGeom>
            </p:spPr>
            <p:txBody>
              <a:bodyPr wrap="none">
                <a:spAutoFit/>
              </a:bodyPr>
              <a:lstStyle/>
              <a:p>
                <a14:m>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6</m:t>
                        </m:r>
                      </m:sub>
                      <m:sup>
                        <m:r>
                          <a:rPr lang="es-CL" sz="5400" i="1">
                            <a:solidFill>
                              <a:srgbClr val="FF0000"/>
                            </a:solidFill>
                            <a:latin typeface="Cambria Math" panose="02040503050406030204" pitchFamily="18" charset="0"/>
                          </a:rPr>
                          <m:t>12</m:t>
                        </m:r>
                      </m:sup>
                      <m:e>
                        <m:r>
                          <m:rPr>
                            <m:sty m:val="p"/>
                          </m:rPr>
                          <a:rPr lang="es-CL" sz="5400">
                            <a:solidFill>
                              <a:srgbClr val="FF0000"/>
                            </a:solidFill>
                            <a:latin typeface="Cambria Math" panose="02040503050406030204" pitchFamily="18" charset="0"/>
                          </a:rPr>
                          <m:t>C</m:t>
                        </m:r>
                      </m:e>
                    </m:sPre>
                    <m:r>
                      <a:rPr lang="es-CL" sz="5400" i="1">
                        <a:solidFill>
                          <a:srgbClr val="FF0000"/>
                        </a:solidFill>
                        <a:latin typeface="Cambria Math" panose="02040503050406030204" pitchFamily="18" charset="0"/>
                      </a:rPr>
                      <m:t>        </m:t>
                    </m:r>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6</m:t>
                        </m:r>
                      </m:sub>
                      <m:sup>
                        <m:r>
                          <a:rPr lang="es-CL" sz="5400" i="1">
                            <a:solidFill>
                              <a:srgbClr val="FF0000"/>
                            </a:solidFill>
                            <a:latin typeface="Cambria Math" panose="02040503050406030204" pitchFamily="18" charset="0"/>
                            <a:cs typeface="Times New Roman" panose="02020603050405020304" pitchFamily="18" charset="0"/>
                          </a:rPr>
                          <m:t>  </m:t>
                        </m:r>
                        <m:r>
                          <a:rPr lang="es-CL" sz="5400" i="1">
                            <a:solidFill>
                              <a:srgbClr val="FF0000"/>
                            </a:solidFill>
                            <a:latin typeface="Cambria Math" panose="02040503050406030204" pitchFamily="18" charset="0"/>
                          </a:rPr>
                          <m:t>13</m:t>
                        </m:r>
                      </m:sup>
                      <m:e>
                        <m:r>
                          <m:rPr>
                            <m:sty m:val="p"/>
                          </m:rPr>
                          <a:rPr lang="es-CL" sz="5400">
                            <a:solidFill>
                              <a:srgbClr val="FF0000"/>
                            </a:solidFill>
                            <a:latin typeface="Cambria Math" panose="02040503050406030204" pitchFamily="18" charset="0"/>
                          </a:rPr>
                          <m:t>C</m:t>
                        </m:r>
                      </m:e>
                    </m:sPre>
                  </m:oMath>
                </a14:m>
                <a:r>
                  <a:rPr lang="es-ES" sz="5400" dirty="0">
                    <a:solidFill>
                      <a:srgbClr val="0000FF"/>
                    </a:solidFill>
                    <a:latin typeface="Times New Roman" panose="02020603050405020304" pitchFamily="18" charset="0"/>
                    <a:cs typeface="Times New Roman" panose="02020603050405020304" pitchFamily="18" charset="0"/>
                  </a:rPr>
                  <a:t>     	</a:t>
                </a:r>
                <a:r>
                  <a:rPr lang="es-ES" sz="5400" dirty="0">
                    <a:solidFill>
                      <a:srgbClr val="FF0000"/>
                    </a:solidFill>
                    <a:cs typeface="Times New Roman" panose="02020603050405020304" pitchFamily="18" charset="0"/>
                  </a:rPr>
                  <a:t> </a:t>
                </a:r>
                <a14:m>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6</m:t>
                        </m:r>
                      </m:sub>
                      <m:sup>
                        <m:r>
                          <a:rPr lang="es-CL" sz="5400" i="1">
                            <a:solidFill>
                              <a:srgbClr val="FF0000"/>
                            </a:solidFill>
                            <a:latin typeface="Cambria Math" panose="02040503050406030204" pitchFamily="18" charset="0"/>
                          </a:rPr>
                          <m:t>14</m:t>
                        </m:r>
                      </m:sup>
                      <m:e>
                        <m:r>
                          <m:rPr>
                            <m:sty m:val="p"/>
                          </m:rPr>
                          <a:rPr lang="es-CL" sz="5400">
                            <a:solidFill>
                              <a:srgbClr val="FF0000"/>
                            </a:solidFill>
                            <a:latin typeface="Cambria Math" panose="02040503050406030204" pitchFamily="18" charset="0"/>
                          </a:rPr>
                          <m:t>C</m:t>
                        </m:r>
                      </m:e>
                    </m:sPre>
                  </m:oMath>
                </a14:m>
                <a:endParaRPr lang="es-CL" dirty="0"/>
              </a:p>
            </p:txBody>
          </p:sp>
        </mc:Choice>
        <mc:Fallback>
          <p:sp>
            <p:nvSpPr>
              <p:cNvPr id="6" name="Rectángulo 5">
                <a:extLst>
                  <a:ext uri="{FF2B5EF4-FFF2-40B4-BE49-F238E27FC236}">
                    <a16:creationId xmlns:a16="http://schemas.microsoft.com/office/drawing/2014/main" id="{67312F8B-F529-4068-B3EA-61B4B692C817}"/>
                  </a:ext>
                </a:extLst>
              </p:cNvPr>
              <p:cNvSpPr>
                <a:spLocks noRot="1" noChangeAspect="1" noMove="1" noResize="1" noEditPoints="1" noAdjustHandles="1" noChangeArrowheads="1" noChangeShapeType="1" noTextEdit="1"/>
              </p:cNvSpPr>
              <p:nvPr/>
            </p:nvSpPr>
            <p:spPr>
              <a:xfrm>
                <a:off x="1739314" y="5389222"/>
                <a:ext cx="5960158" cy="943913"/>
              </a:xfrm>
              <a:prstGeom prst="rect">
                <a:avLst/>
              </a:prstGeom>
              <a:blipFill>
                <a:blip r:embed="rId4"/>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51987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itle 1">
            <a:extLst>
              <a:ext uri="{FF2B5EF4-FFF2-40B4-BE49-F238E27FC236}">
                <a16:creationId xmlns:a16="http://schemas.microsoft.com/office/drawing/2014/main" id="{D4CAFC30-352A-405D-B4B1-711C40D06193}"/>
              </a:ext>
            </a:extLst>
          </p:cNvPr>
          <p:cNvSpPr txBox="1">
            <a:spLocks/>
          </p:cNvSpPr>
          <p:nvPr/>
        </p:nvSpPr>
        <p:spPr>
          <a:xfrm>
            <a:off x="1247775" y="289628"/>
            <a:ext cx="276225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ISÓBARO</a:t>
            </a:r>
          </a:p>
        </p:txBody>
      </p:sp>
      <p:sp>
        <p:nvSpPr>
          <p:cNvPr id="6" name="Content Placeholder 2">
            <a:extLst>
              <a:ext uri="{FF2B5EF4-FFF2-40B4-BE49-F238E27FC236}">
                <a16:creationId xmlns:a16="http://schemas.microsoft.com/office/drawing/2014/main" id="{27A99E64-B269-4A25-B5CA-88E2E8E2CDB9}"/>
              </a:ext>
            </a:extLst>
          </p:cNvPr>
          <p:cNvSpPr txBox="1">
            <a:spLocks/>
          </p:cNvSpPr>
          <p:nvPr/>
        </p:nvSpPr>
        <p:spPr>
          <a:xfrm>
            <a:off x="575232" y="1642178"/>
            <a:ext cx="8844994" cy="14397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Son elementos</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distintos</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que tienen el mismo número másico (A), pero </a:t>
            </a:r>
            <a:r>
              <a:rPr kumimoji="0" lang="es-E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DIFERENTE</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número atómico (Z). </a:t>
            </a:r>
            <a:endParaRPr kumimoji="0" lang="en-US" sz="3200" b="1" i="0" u="none" strike="noStrike" kern="1200" cap="none" spc="0" normalizeH="0" baseline="0" noProof="0" dirty="0">
              <a:ln>
                <a:noFill/>
              </a:ln>
              <a:solidFill>
                <a:sysClr val="windowText" lastClr="000000"/>
              </a:solidFill>
              <a:effectLst/>
              <a:uLnTx/>
              <a:uFillTx/>
              <a:latin typeface="Calibri"/>
              <a:ea typeface="+mn-ea"/>
            </a:endParaRPr>
          </a:p>
        </p:txBody>
      </p:sp>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F27A5924-471A-4D44-B860-CC0EC1249290}"/>
                  </a:ext>
                </a:extLst>
              </p:cNvPr>
              <p:cNvSpPr/>
              <p:nvPr/>
            </p:nvSpPr>
            <p:spPr>
              <a:xfrm>
                <a:off x="3037842" y="3562349"/>
                <a:ext cx="4708981" cy="2900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ES" sz="5400" i="1" smtClean="0">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19</m:t>
                          </m:r>
                        </m:sub>
                        <m:sup>
                          <m:r>
                            <a:rPr lang="es-CL" sz="5400" b="0" i="1" smtClean="0">
                              <a:solidFill>
                                <a:srgbClr val="FF0000"/>
                              </a:solidFill>
                              <a:latin typeface="Cambria Math" panose="02040503050406030204" pitchFamily="18" charset="0"/>
                            </a:rPr>
                            <m:t>40</m:t>
                          </m:r>
                        </m:sup>
                        <m:e>
                          <m:r>
                            <m:rPr>
                              <m:sty m:val="p"/>
                            </m:rPr>
                            <a:rPr lang="es-CL" sz="5400" b="0" i="0" smtClean="0">
                              <a:solidFill>
                                <a:srgbClr val="FF0000"/>
                              </a:solidFill>
                              <a:latin typeface="Cambria Math" panose="02040503050406030204" pitchFamily="18" charset="0"/>
                            </a:rPr>
                            <m:t>K</m:t>
                          </m:r>
                        </m:e>
                      </m:sPre>
                      <m:r>
                        <a:rPr lang="es-CL" sz="5400" i="1">
                          <a:solidFill>
                            <a:srgbClr val="FF0000"/>
                          </a:solidFill>
                          <a:latin typeface="Cambria Math" panose="02040503050406030204" pitchFamily="18" charset="0"/>
                        </a:rPr>
                        <m:t>        </m:t>
                      </m:r>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20</m:t>
                          </m:r>
                        </m:sub>
                        <m:sup>
                          <m:r>
                            <a:rPr lang="es-CL" sz="5400" i="1">
                              <a:solidFill>
                                <a:srgbClr val="FF0000"/>
                              </a:solidFill>
                              <a:latin typeface="Cambria Math" panose="02040503050406030204" pitchFamily="18" charset="0"/>
                              <a:cs typeface="Times New Roman" panose="02020603050405020304" pitchFamily="18" charset="0"/>
                            </a:rPr>
                            <m:t>  </m:t>
                          </m:r>
                          <m:r>
                            <a:rPr lang="es-CL" sz="5400" b="0" i="1" smtClean="0">
                              <a:solidFill>
                                <a:srgbClr val="FF0000"/>
                              </a:solidFill>
                              <a:latin typeface="Cambria Math" panose="02040503050406030204" pitchFamily="18" charset="0"/>
                            </a:rPr>
                            <m:t>40</m:t>
                          </m:r>
                        </m:sup>
                        <m:e>
                          <m:r>
                            <m:rPr>
                              <m:sty m:val="p"/>
                            </m:rPr>
                            <a:rPr lang="es-CL" sz="5400">
                              <a:solidFill>
                                <a:srgbClr val="FF0000"/>
                              </a:solidFill>
                              <a:latin typeface="Cambria Math" panose="02040503050406030204" pitchFamily="18" charset="0"/>
                            </a:rPr>
                            <m:t>C</m:t>
                          </m:r>
                          <m:r>
                            <m:rPr>
                              <m:sty m:val="p"/>
                            </m:rPr>
                            <a:rPr lang="es-CL" sz="5400" b="0" i="0" smtClean="0">
                              <a:solidFill>
                                <a:srgbClr val="FF0000"/>
                              </a:solidFill>
                              <a:latin typeface="Cambria Math" panose="02040503050406030204" pitchFamily="18" charset="0"/>
                            </a:rPr>
                            <m:t>a</m:t>
                          </m:r>
                        </m:e>
                      </m:sPre>
                    </m:oMath>
                  </m:oMathPara>
                </a14:m>
                <a:endParaRPr lang="es-CL" dirty="0"/>
              </a:p>
              <a:p>
                <a:endParaRPr lang="es-CL" dirty="0"/>
              </a:p>
              <a:p>
                <a:endParaRPr lang="es-CL" dirty="0"/>
              </a:p>
              <a:p>
                <a:pPr/>
                <a14:m>
                  <m:oMathPara xmlns:m="http://schemas.openxmlformats.org/officeDocument/2006/math">
                    <m:oMathParaPr>
                      <m:jc m:val="centerGroup"/>
                    </m:oMathParaPr>
                    <m:oMath xmlns:m="http://schemas.openxmlformats.org/officeDocument/2006/math">
                      <m:sPre>
                        <m:sPrePr>
                          <m:ctrlPr>
                            <a:rPr lang="es-ES" sz="5400" i="1" smtClean="0">
                              <a:solidFill>
                                <a:srgbClr val="0000FF"/>
                              </a:solidFill>
                              <a:latin typeface="Cambria Math" panose="02040503050406030204" pitchFamily="18" charset="0"/>
                              <a:cs typeface="Times New Roman" panose="02020603050405020304" pitchFamily="18" charset="0"/>
                            </a:rPr>
                          </m:ctrlPr>
                        </m:sPrePr>
                        <m:sub>
                          <m:r>
                            <a:rPr lang="es-CL" sz="5400" b="0" i="1" smtClean="0">
                              <a:solidFill>
                                <a:srgbClr val="0000FF"/>
                              </a:solidFill>
                              <a:latin typeface="Cambria Math" panose="02040503050406030204" pitchFamily="18" charset="0"/>
                              <a:cs typeface="Times New Roman" panose="02020603050405020304" pitchFamily="18" charset="0"/>
                            </a:rPr>
                            <m:t>21</m:t>
                          </m:r>
                        </m:sub>
                        <m:sup>
                          <m:r>
                            <a:rPr lang="es-CL" sz="5400" b="0" i="1" smtClean="0">
                              <a:solidFill>
                                <a:srgbClr val="0000FF"/>
                              </a:solidFill>
                              <a:latin typeface="Cambria Math" panose="02040503050406030204" pitchFamily="18" charset="0"/>
                            </a:rPr>
                            <m:t>42</m:t>
                          </m:r>
                        </m:sup>
                        <m:e>
                          <m:r>
                            <m:rPr>
                              <m:sty m:val="p"/>
                            </m:rPr>
                            <a:rPr lang="es-CL" sz="5400" b="0" i="0" smtClean="0">
                              <a:solidFill>
                                <a:srgbClr val="0000FF"/>
                              </a:solidFill>
                              <a:latin typeface="Cambria Math" panose="02040503050406030204" pitchFamily="18" charset="0"/>
                            </a:rPr>
                            <m:t>Sc</m:t>
                          </m:r>
                        </m:e>
                      </m:sPre>
                      <m:r>
                        <a:rPr lang="es-CL" sz="5400" i="1">
                          <a:solidFill>
                            <a:srgbClr val="0000FF"/>
                          </a:solidFill>
                          <a:latin typeface="Cambria Math" panose="02040503050406030204" pitchFamily="18" charset="0"/>
                        </a:rPr>
                        <m:t>        </m:t>
                      </m:r>
                      <m:sPre>
                        <m:sPrePr>
                          <m:ctrlPr>
                            <a:rPr lang="es-ES" sz="5400" i="1">
                              <a:solidFill>
                                <a:srgbClr val="0000FF"/>
                              </a:solidFill>
                              <a:latin typeface="Cambria Math" panose="02040503050406030204" pitchFamily="18" charset="0"/>
                              <a:cs typeface="Times New Roman" panose="02020603050405020304" pitchFamily="18" charset="0"/>
                            </a:rPr>
                          </m:ctrlPr>
                        </m:sPrePr>
                        <m:sub>
                          <m:r>
                            <a:rPr lang="es-CL" sz="5400" b="0" i="1" smtClean="0">
                              <a:solidFill>
                                <a:srgbClr val="0000FF"/>
                              </a:solidFill>
                              <a:latin typeface="Cambria Math" panose="02040503050406030204" pitchFamily="18" charset="0"/>
                              <a:cs typeface="Times New Roman" panose="02020603050405020304" pitchFamily="18" charset="0"/>
                            </a:rPr>
                            <m:t>22</m:t>
                          </m:r>
                        </m:sub>
                        <m:sup>
                          <m:r>
                            <a:rPr lang="es-CL" sz="5400" i="1">
                              <a:solidFill>
                                <a:srgbClr val="0000FF"/>
                              </a:solidFill>
                              <a:latin typeface="Cambria Math" panose="02040503050406030204" pitchFamily="18" charset="0"/>
                              <a:cs typeface="Times New Roman" panose="02020603050405020304" pitchFamily="18" charset="0"/>
                            </a:rPr>
                            <m:t>  </m:t>
                          </m:r>
                          <m:r>
                            <a:rPr lang="es-CL" sz="5400" b="0" i="1" smtClean="0">
                              <a:solidFill>
                                <a:srgbClr val="0000FF"/>
                              </a:solidFill>
                              <a:latin typeface="Cambria Math" panose="02040503050406030204" pitchFamily="18" charset="0"/>
                            </a:rPr>
                            <m:t>42</m:t>
                          </m:r>
                        </m:sup>
                        <m:e>
                          <m:r>
                            <m:rPr>
                              <m:sty m:val="p"/>
                            </m:rPr>
                            <a:rPr lang="es-CL" sz="5400" b="0" i="0" smtClean="0">
                              <a:solidFill>
                                <a:srgbClr val="0000FF"/>
                              </a:solidFill>
                              <a:latin typeface="Cambria Math" panose="02040503050406030204" pitchFamily="18" charset="0"/>
                            </a:rPr>
                            <m:t>Ti</m:t>
                          </m:r>
                        </m:e>
                      </m:sPre>
                    </m:oMath>
                  </m:oMathPara>
                </a14:m>
                <a:endParaRPr lang="es-CL" dirty="0"/>
              </a:p>
              <a:p>
                <a:endParaRPr lang="es-CL" dirty="0"/>
              </a:p>
              <a:p>
                <a:endParaRPr lang="es-CL" dirty="0"/>
              </a:p>
            </p:txBody>
          </p:sp>
        </mc:Choice>
        <mc:Fallback>
          <p:sp>
            <p:nvSpPr>
              <p:cNvPr id="7" name="Rectángulo 6">
                <a:extLst>
                  <a:ext uri="{FF2B5EF4-FFF2-40B4-BE49-F238E27FC236}">
                    <a16:creationId xmlns:a16="http://schemas.microsoft.com/office/drawing/2014/main" id="{F27A5924-471A-4D44-B860-CC0EC1249290}"/>
                  </a:ext>
                </a:extLst>
              </p:cNvPr>
              <p:cNvSpPr>
                <a:spLocks noRot="1" noChangeAspect="1" noMove="1" noResize="1" noEditPoints="1" noAdjustHandles="1" noChangeArrowheads="1" noChangeShapeType="1" noTextEdit="1"/>
              </p:cNvSpPr>
              <p:nvPr/>
            </p:nvSpPr>
            <p:spPr>
              <a:xfrm>
                <a:off x="3037842" y="3562349"/>
                <a:ext cx="4708981" cy="2900474"/>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966600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itle 1">
            <a:extLst>
              <a:ext uri="{FF2B5EF4-FFF2-40B4-BE49-F238E27FC236}">
                <a16:creationId xmlns:a16="http://schemas.microsoft.com/office/drawing/2014/main" id="{A0DE5E4B-8BF5-4696-977F-4DCF33491D9D}"/>
              </a:ext>
            </a:extLst>
          </p:cNvPr>
          <p:cNvSpPr txBox="1">
            <a:spLocks/>
          </p:cNvSpPr>
          <p:nvPr/>
        </p:nvSpPr>
        <p:spPr>
          <a:xfrm>
            <a:off x="597155" y="354905"/>
            <a:ext cx="328904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ISÓTONO</a:t>
            </a:r>
          </a:p>
        </p:txBody>
      </p:sp>
      <p:sp>
        <p:nvSpPr>
          <p:cNvPr id="6" name="Content Placeholder 2">
            <a:extLst>
              <a:ext uri="{FF2B5EF4-FFF2-40B4-BE49-F238E27FC236}">
                <a16:creationId xmlns:a16="http://schemas.microsoft.com/office/drawing/2014/main" id="{2FC6DAF1-ADA1-4D98-9A04-199B7BEC7044}"/>
              </a:ext>
            </a:extLst>
          </p:cNvPr>
          <p:cNvSpPr txBox="1">
            <a:spLocks/>
          </p:cNvSpPr>
          <p:nvPr/>
        </p:nvSpPr>
        <p:spPr>
          <a:xfrm>
            <a:off x="162050" y="1804475"/>
            <a:ext cx="9372476" cy="14397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just">
              <a:buNone/>
            </a:pP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Son elementos</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distintos</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que tienen </a:t>
            </a:r>
            <a:r>
              <a:rPr lang="es-ES" sz="2800" b="1" dirty="0">
                <a:solidFill>
                  <a:srgbClr val="FF0000"/>
                </a:solidFill>
                <a:latin typeface="Times New Roman" panose="02020603050405020304" pitchFamily="18" charset="0"/>
                <a:cs typeface="Times New Roman" panose="02020603050405020304" pitchFamily="18" charset="0"/>
              </a:rPr>
              <a:t>DIFERENTE</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número másico (A) y </a:t>
            </a:r>
            <a:r>
              <a:rPr kumimoji="0" lang="es-E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DIFERENTE</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número atómico (Z),</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pero </a:t>
            </a:r>
            <a:r>
              <a:rPr kumimoji="0" lang="es-ES" sz="2800" b="1" i="0" u="none" strike="noStrike" kern="1200" cap="none" spc="0" normalizeH="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IGUAL</a:t>
            </a:r>
            <a:r>
              <a:rPr kumimoji="0" lang="es-ES" sz="2800" b="1" i="0" u="none" strike="noStrike" kern="120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 número de neutrones</a:t>
            </a:r>
            <a:endParaRPr kumimoji="0" lang="en-US" sz="3200" b="1" i="0" u="none" strike="noStrike" kern="1200" cap="none" spc="0" normalizeH="0" baseline="0" noProof="0" dirty="0">
              <a:ln>
                <a:noFill/>
              </a:ln>
              <a:solidFill>
                <a:srgbClr val="008000"/>
              </a:solidFill>
              <a:effectLst/>
              <a:uLnTx/>
              <a:uFillTx/>
              <a:latin typeface="Calibri"/>
              <a:ea typeface="+mn-ea"/>
            </a:endParaRPr>
          </a:p>
        </p:txBody>
      </p:sp>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EFE2409F-AACE-467D-AC94-DD700D39C274}"/>
                  </a:ext>
                </a:extLst>
              </p:cNvPr>
              <p:cNvSpPr/>
              <p:nvPr/>
            </p:nvSpPr>
            <p:spPr>
              <a:xfrm>
                <a:off x="2645030" y="3966084"/>
                <a:ext cx="4720908" cy="936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ES" sz="5400" i="1" smtClean="0">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12</m:t>
                          </m:r>
                        </m:sub>
                        <m:sup>
                          <m:r>
                            <a:rPr lang="es-CL" sz="5400" b="0" i="1" smtClean="0">
                              <a:solidFill>
                                <a:srgbClr val="FF0000"/>
                              </a:solidFill>
                              <a:latin typeface="Cambria Math" panose="02040503050406030204" pitchFamily="18" charset="0"/>
                            </a:rPr>
                            <m:t>24</m:t>
                          </m:r>
                        </m:sup>
                        <m:e>
                          <m:r>
                            <m:rPr>
                              <m:sty m:val="p"/>
                            </m:rPr>
                            <a:rPr lang="es-CL" sz="5400" b="0" i="0" smtClean="0">
                              <a:solidFill>
                                <a:srgbClr val="FF0000"/>
                              </a:solidFill>
                              <a:latin typeface="Cambria Math" panose="02040503050406030204" pitchFamily="18" charset="0"/>
                            </a:rPr>
                            <m:t>Mg</m:t>
                          </m:r>
                        </m:e>
                      </m:sPre>
                      <m:r>
                        <a:rPr lang="es-CL" sz="5400" i="1">
                          <a:solidFill>
                            <a:srgbClr val="FF0000"/>
                          </a:solidFill>
                          <a:latin typeface="Cambria Math" panose="02040503050406030204" pitchFamily="18" charset="0"/>
                        </a:rPr>
                        <m:t>        </m:t>
                      </m:r>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11</m:t>
                          </m:r>
                        </m:sub>
                        <m:sup>
                          <m:r>
                            <a:rPr lang="es-CL" sz="5400" i="1">
                              <a:solidFill>
                                <a:srgbClr val="FF0000"/>
                              </a:solidFill>
                              <a:latin typeface="Cambria Math" panose="02040503050406030204" pitchFamily="18" charset="0"/>
                              <a:cs typeface="Times New Roman" panose="02020603050405020304" pitchFamily="18" charset="0"/>
                            </a:rPr>
                            <m:t>  </m:t>
                          </m:r>
                          <m:r>
                            <a:rPr lang="es-CL" sz="5400" b="0" i="1" smtClean="0">
                              <a:solidFill>
                                <a:srgbClr val="FF0000"/>
                              </a:solidFill>
                              <a:latin typeface="Cambria Math" panose="02040503050406030204" pitchFamily="18" charset="0"/>
                            </a:rPr>
                            <m:t>23</m:t>
                          </m:r>
                        </m:sup>
                        <m:e>
                          <m:r>
                            <m:rPr>
                              <m:sty m:val="p"/>
                            </m:rPr>
                            <a:rPr lang="es-CL" sz="5400" b="0" i="0" smtClean="0">
                              <a:solidFill>
                                <a:srgbClr val="FF0000"/>
                              </a:solidFill>
                              <a:latin typeface="Cambria Math" panose="02040503050406030204" pitchFamily="18" charset="0"/>
                            </a:rPr>
                            <m:t>Na</m:t>
                          </m:r>
                        </m:e>
                      </m:sPre>
                    </m:oMath>
                  </m:oMathPara>
                </a14:m>
                <a:endParaRPr lang="es-CL" dirty="0"/>
              </a:p>
            </p:txBody>
          </p:sp>
        </mc:Choice>
        <mc:Fallback>
          <p:sp>
            <p:nvSpPr>
              <p:cNvPr id="7" name="Rectángulo 6">
                <a:extLst>
                  <a:ext uri="{FF2B5EF4-FFF2-40B4-BE49-F238E27FC236}">
                    <a16:creationId xmlns:a16="http://schemas.microsoft.com/office/drawing/2014/main" id="{EFE2409F-AACE-467D-AC94-DD700D39C274}"/>
                  </a:ext>
                </a:extLst>
              </p:cNvPr>
              <p:cNvSpPr>
                <a:spLocks noRot="1" noChangeAspect="1" noMove="1" noResize="1" noEditPoints="1" noAdjustHandles="1" noChangeArrowheads="1" noChangeShapeType="1" noTextEdit="1"/>
              </p:cNvSpPr>
              <p:nvPr/>
            </p:nvSpPr>
            <p:spPr>
              <a:xfrm>
                <a:off x="2645030" y="3966084"/>
                <a:ext cx="4720908" cy="936988"/>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19907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pic>
        <p:nvPicPr>
          <p:cNvPr id="5" name="Imagen 4">
            <a:extLst>
              <a:ext uri="{FF2B5EF4-FFF2-40B4-BE49-F238E27FC236}">
                <a16:creationId xmlns:a16="http://schemas.microsoft.com/office/drawing/2014/main" id="{81A5D160-5FAD-4FBB-B74C-C7311CD735A5}"/>
              </a:ext>
            </a:extLst>
          </p:cNvPr>
          <p:cNvPicPr>
            <a:picLocks noChangeAspect="1"/>
          </p:cNvPicPr>
          <p:nvPr/>
        </p:nvPicPr>
        <p:blipFill>
          <a:blip r:embed="rId3"/>
          <a:stretch>
            <a:fillRect/>
          </a:stretch>
        </p:blipFill>
        <p:spPr>
          <a:xfrm>
            <a:off x="2116746" y="1612369"/>
            <a:ext cx="6770079" cy="4510421"/>
          </a:xfrm>
          <a:prstGeom prst="rect">
            <a:avLst/>
          </a:prstGeom>
        </p:spPr>
      </p:pic>
      <p:sp>
        <p:nvSpPr>
          <p:cNvPr id="6" name="Title 1">
            <a:extLst>
              <a:ext uri="{FF2B5EF4-FFF2-40B4-BE49-F238E27FC236}">
                <a16:creationId xmlns:a16="http://schemas.microsoft.com/office/drawing/2014/main" id="{60FCF28A-826F-4CC4-AC98-963A0E96F18C}"/>
              </a:ext>
            </a:extLst>
          </p:cNvPr>
          <p:cNvSpPr txBox="1">
            <a:spLocks/>
          </p:cNvSpPr>
          <p:nvPr/>
        </p:nvSpPr>
        <p:spPr>
          <a:xfrm>
            <a:off x="95955" y="383244"/>
            <a:ext cx="4868698"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Recordar que…..</a:t>
            </a:r>
          </a:p>
        </p:txBody>
      </p:sp>
    </p:spTree>
    <p:extLst>
      <p:ext uri="{BB962C8B-B14F-4D97-AF65-F5344CB8AC3E}">
        <p14:creationId xmlns:p14="http://schemas.microsoft.com/office/powerpoint/2010/main" val="256910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itle 1">
            <a:extLst>
              <a:ext uri="{FF2B5EF4-FFF2-40B4-BE49-F238E27FC236}">
                <a16:creationId xmlns:a16="http://schemas.microsoft.com/office/drawing/2014/main" id="{7506FAAB-7EF0-483F-AEB3-FC508732E4F1}"/>
              </a:ext>
            </a:extLst>
          </p:cNvPr>
          <p:cNvSpPr txBox="1">
            <a:spLocks/>
          </p:cNvSpPr>
          <p:nvPr/>
        </p:nvSpPr>
        <p:spPr>
          <a:xfrm>
            <a:off x="622169" y="383244"/>
            <a:ext cx="199072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Iones</a:t>
            </a:r>
          </a:p>
        </p:txBody>
      </p:sp>
      <p:sp>
        <p:nvSpPr>
          <p:cNvPr id="6" name="Content Placeholder 2">
            <a:extLst>
              <a:ext uri="{FF2B5EF4-FFF2-40B4-BE49-F238E27FC236}">
                <a16:creationId xmlns:a16="http://schemas.microsoft.com/office/drawing/2014/main" id="{DB096272-045D-4F6B-B80F-7524D59CD0DD}"/>
              </a:ext>
            </a:extLst>
          </p:cNvPr>
          <p:cNvSpPr txBox="1">
            <a:spLocks/>
          </p:cNvSpPr>
          <p:nvPr/>
        </p:nvSpPr>
        <p:spPr>
          <a:xfrm>
            <a:off x="622169" y="1579876"/>
            <a:ext cx="8521831" cy="14397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lang="es-ES" sz="2800" b="1" dirty="0">
                <a:solidFill>
                  <a:srgbClr val="0000FF"/>
                </a:solidFill>
                <a:latin typeface="Times New Roman" panose="02020603050405020304" pitchFamily="18" charset="0"/>
                <a:cs typeface="Times New Roman" panose="02020603050405020304" pitchFamily="18" charset="0"/>
              </a:rPr>
              <a:t>Es un </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átomo</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o grupo de átomos que tienen una carga neta positiva (</a:t>
            </a:r>
            <a:r>
              <a:rPr kumimoji="0" lang="es-ES" sz="3000" b="1" i="1" u="none" strike="noStrike" kern="1200" cap="none" spc="0" normalizeH="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CATIÓN</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o negativa (</a:t>
            </a:r>
            <a:r>
              <a:rPr kumimoji="0" lang="es-ES" sz="2800" b="1" i="1" u="none" strike="noStrike" kern="1200" cap="none" spc="0" normalizeH="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ANIÓN</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a:t>
            </a:r>
            <a:endParaRPr kumimoji="0" lang="en-US" sz="3200" b="1" i="0" u="none" strike="noStrike" kern="1200" cap="none" spc="0" normalizeH="0" baseline="0" noProof="0" dirty="0">
              <a:ln>
                <a:noFill/>
              </a:ln>
              <a:solidFill>
                <a:sysClr val="windowText" lastClr="000000"/>
              </a:solidFill>
              <a:effectLst/>
              <a:uLnTx/>
              <a:uFillTx/>
              <a:latin typeface="Calibri"/>
              <a:ea typeface="+mn-ea"/>
            </a:endParaRPr>
          </a:p>
        </p:txBody>
      </p:sp>
      <p:pic>
        <p:nvPicPr>
          <p:cNvPr id="7" name="Imagen 6">
            <a:extLst>
              <a:ext uri="{FF2B5EF4-FFF2-40B4-BE49-F238E27FC236}">
                <a16:creationId xmlns:a16="http://schemas.microsoft.com/office/drawing/2014/main" id="{D585DFA0-A8D2-4CD6-8DED-4A5C824A9E59}"/>
              </a:ext>
            </a:extLst>
          </p:cNvPr>
          <p:cNvPicPr>
            <a:picLocks noChangeAspect="1"/>
          </p:cNvPicPr>
          <p:nvPr/>
        </p:nvPicPr>
        <p:blipFill>
          <a:blip r:embed="rId3"/>
          <a:stretch>
            <a:fillRect/>
          </a:stretch>
        </p:blipFill>
        <p:spPr>
          <a:xfrm>
            <a:off x="507612" y="3343448"/>
            <a:ext cx="3569776" cy="2989687"/>
          </a:xfrm>
          <a:prstGeom prst="rect">
            <a:avLst/>
          </a:prstGeom>
        </p:spPr>
      </p:pic>
      <p:pic>
        <p:nvPicPr>
          <p:cNvPr id="8" name="Imagen 7">
            <a:extLst>
              <a:ext uri="{FF2B5EF4-FFF2-40B4-BE49-F238E27FC236}">
                <a16:creationId xmlns:a16="http://schemas.microsoft.com/office/drawing/2014/main" id="{DAD3C783-69A0-4477-83AB-1E5ED22B8DFE}"/>
              </a:ext>
            </a:extLst>
          </p:cNvPr>
          <p:cNvPicPr>
            <a:picLocks noChangeAspect="1"/>
          </p:cNvPicPr>
          <p:nvPr/>
        </p:nvPicPr>
        <p:blipFill rotWithShape="1">
          <a:blip r:embed="rId4"/>
          <a:srcRect l="1592" t="3872" r="2279" b="3992"/>
          <a:stretch/>
        </p:blipFill>
        <p:spPr>
          <a:xfrm>
            <a:off x="5328011" y="2800446"/>
            <a:ext cx="5062194" cy="3642750"/>
          </a:xfrm>
          <a:prstGeom prst="rect">
            <a:avLst/>
          </a:prstGeom>
        </p:spPr>
      </p:pic>
    </p:spTree>
    <p:extLst>
      <p:ext uri="{BB962C8B-B14F-4D97-AF65-F5344CB8AC3E}">
        <p14:creationId xmlns:p14="http://schemas.microsoft.com/office/powerpoint/2010/main" val="4144628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93F74628-7270-4206-A267-35BB21EF9E01}"/>
              </a:ext>
            </a:extLst>
          </p:cNvPr>
          <p:cNvSpPr/>
          <p:nvPr/>
        </p:nvSpPr>
        <p:spPr>
          <a:xfrm>
            <a:off x="776444" y="767099"/>
            <a:ext cx="8187196" cy="1015663"/>
          </a:xfrm>
          <a:prstGeom prst="rect">
            <a:avLst/>
          </a:prstGeom>
        </p:spPr>
        <p:txBody>
          <a:bodyPr wrap="square">
            <a:spAutoFit/>
          </a:bodyPr>
          <a:lstStyle/>
          <a:p>
            <a:pPr algn="just"/>
            <a:r>
              <a:rPr lang="es-ES" sz="3000" b="1" i="1" dirty="0">
                <a:solidFill>
                  <a:srgbClr val="FF0000"/>
                </a:solidFill>
                <a:latin typeface="Times New Roman" panose="02020603050405020304" pitchFamily="18" charset="0"/>
                <a:cs typeface="Times New Roman" panose="02020603050405020304" pitchFamily="18" charset="0"/>
              </a:rPr>
              <a:t>CATIÓN </a:t>
            </a:r>
            <a:r>
              <a:rPr lang="es-ES" sz="3000" b="1" dirty="0">
                <a:solidFill>
                  <a:srgbClr val="FF0000"/>
                </a:solidFill>
                <a:latin typeface="Times New Roman" panose="02020603050405020304" pitchFamily="18" charset="0"/>
                <a:cs typeface="Times New Roman" panose="02020603050405020304" pitchFamily="18" charset="0"/>
              </a:rPr>
              <a:t>: </a:t>
            </a:r>
            <a:r>
              <a:rPr lang="es-ES" sz="3000" dirty="0">
                <a:solidFill>
                  <a:srgbClr val="0000FF"/>
                </a:solidFill>
                <a:latin typeface="Times New Roman" panose="02020603050405020304" pitchFamily="18" charset="0"/>
                <a:cs typeface="Times New Roman" panose="02020603050405020304" pitchFamily="18" charset="0"/>
              </a:rPr>
              <a:t>Se obtiene por la pérdida</a:t>
            </a:r>
            <a:r>
              <a:rPr lang="es-ES" sz="3000" dirty="0">
                <a:solidFill>
                  <a:srgbClr val="FF0000"/>
                </a:solidFill>
                <a:latin typeface="Times New Roman" panose="02020603050405020304" pitchFamily="18" charset="0"/>
                <a:cs typeface="Times New Roman" panose="02020603050405020304" pitchFamily="18" charset="0"/>
              </a:rPr>
              <a:t> </a:t>
            </a:r>
            <a:r>
              <a:rPr lang="es-ES" sz="3000" dirty="0">
                <a:solidFill>
                  <a:srgbClr val="0000FF"/>
                </a:solidFill>
                <a:latin typeface="Times New Roman" panose="02020603050405020304" pitchFamily="18" charset="0"/>
                <a:cs typeface="Times New Roman" panose="02020603050405020304" pitchFamily="18" charset="0"/>
              </a:rPr>
              <a:t>de uno o más electrones a partir de un átomo neutro</a:t>
            </a:r>
            <a:endParaRPr lang="es-CL" dirty="0">
              <a:solidFill>
                <a:srgbClr val="0000FF"/>
              </a:solidFill>
            </a:endParaRPr>
          </a:p>
        </p:txBody>
      </p:sp>
      <p:sp>
        <p:nvSpPr>
          <p:cNvPr id="6" name="Rectángulo 5">
            <a:extLst>
              <a:ext uri="{FF2B5EF4-FFF2-40B4-BE49-F238E27FC236}">
                <a16:creationId xmlns:a16="http://schemas.microsoft.com/office/drawing/2014/main" id="{C9126597-D8E6-4551-A601-0857BF902F23}"/>
              </a:ext>
            </a:extLst>
          </p:cNvPr>
          <p:cNvSpPr/>
          <p:nvPr/>
        </p:nvSpPr>
        <p:spPr>
          <a:xfrm>
            <a:off x="837896" y="3448050"/>
            <a:ext cx="8187196" cy="1015663"/>
          </a:xfrm>
          <a:prstGeom prst="rect">
            <a:avLst/>
          </a:prstGeom>
        </p:spPr>
        <p:txBody>
          <a:bodyPr wrap="square">
            <a:spAutoFit/>
          </a:bodyPr>
          <a:lstStyle/>
          <a:p>
            <a:pPr algn="just"/>
            <a:r>
              <a:rPr lang="es-ES" sz="3000" b="1" i="1" dirty="0">
                <a:solidFill>
                  <a:srgbClr val="FF0000"/>
                </a:solidFill>
                <a:latin typeface="Times New Roman" panose="02020603050405020304" pitchFamily="18" charset="0"/>
                <a:cs typeface="Times New Roman" panose="02020603050405020304" pitchFamily="18" charset="0"/>
              </a:rPr>
              <a:t>ANIÓN </a:t>
            </a:r>
            <a:r>
              <a:rPr lang="es-ES" sz="3000" b="1" dirty="0">
                <a:solidFill>
                  <a:srgbClr val="FF0000"/>
                </a:solidFill>
                <a:latin typeface="Times New Roman" panose="02020603050405020304" pitchFamily="18" charset="0"/>
                <a:cs typeface="Times New Roman" panose="02020603050405020304" pitchFamily="18" charset="0"/>
              </a:rPr>
              <a:t>: </a:t>
            </a:r>
            <a:r>
              <a:rPr lang="es-ES" sz="3000" dirty="0">
                <a:solidFill>
                  <a:srgbClr val="0000FF"/>
                </a:solidFill>
                <a:latin typeface="Times New Roman" panose="02020603050405020304" pitchFamily="18" charset="0"/>
                <a:cs typeface="Times New Roman" panose="02020603050405020304" pitchFamily="18" charset="0"/>
              </a:rPr>
              <a:t>Se obtiene por el incremento en el número de electrones a partir de un átomo neutro</a:t>
            </a:r>
            <a:endParaRPr lang="es-CL" dirty="0">
              <a:solidFill>
                <a:srgbClr val="0000FF"/>
              </a:solidFill>
            </a:endParaRPr>
          </a:p>
        </p:txBody>
      </p:sp>
      <p:pic>
        <p:nvPicPr>
          <p:cNvPr id="7" name="Imagen 6">
            <a:extLst>
              <a:ext uri="{FF2B5EF4-FFF2-40B4-BE49-F238E27FC236}">
                <a16:creationId xmlns:a16="http://schemas.microsoft.com/office/drawing/2014/main" id="{40DFEA0C-A19E-4F9B-9E36-16E661949936}"/>
              </a:ext>
            </a:extLst>
          </p:cNvPr>
          <p:cNvPicPr>
            <a:picLocks noChangeAspect="1"/>
          </p:cNvPicPr>
          <p:nvPr/>
        </p:nvPicPr>
        <p:blipFill>
          <a:blip r:embed="rId3"/>
          <a:stretch>
            <a:fillRect/>
          </a:stretch>
        </p:blipFill>
        <p:spPr>
          <a:xfrm>
            <a:off x="2290621" y="1878945"/>
            <a:ext cx="5011484" cy="1517544"/>
          </a:xfrm>
          <a:prstGeom prst="rect">
            <a:avLst/>
          </a:prstGeom>
        </p:spPr>
      </p:pic>
      <p:pic>
        <p:nvPicPr>
          <p:cNvPr id="8" name="Imagen 7">
            <a:extLst>
              <a:ext uri="{FF2B5EF4-FFF2-40B4-BE49-F238E27FC236}">
                <a16:creationId xmlns:a16="http://schemas.microsoft.com/office/drawing/2014/main" id="{9BCC4607-314E-4F91-A940-2AB3FD98DE33}"/>
              </a:ext>
            </a:extLst>
          </p:cNvPr>
          <p:cNvPicPr>
            <a:picLocks noChangeAspect="1"/>
          </p:cNvPicPr>
          <p:nvPr/>
        </p:nvPicPr>
        <p:blipFill>
          <a:blip r:embed="rId4"/>
          <a:stretch>
            <a:fillRect/>
          </a:stretch>
        </p:blipFill>
        <p:spPr>
          <a:xfrm>
            <a:off x="2195993" y="4515274"/>
            <a:ext cx="5348098" cy="1472400"/>
          </a:xfrm>
          <a:prstGeom prst="rect">
            <a:avLst/>
          </a:prstGeom>
        </p:spPr>
      </p:pic>
    </p:spTree>
    <p:extLst>
      <p:ext uri="{BB962C8B-B14F-4D97-AF65-F5344CB8AC3E}">
        <p14:creationId xmlns:p14="http://schemas.microsoft.com/office/powerpoint/2010/main" val="1603817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1B4AE122-B5B0-4270-A888-2694F4C41D01}"/>
              </a:ext>
            </a:extLst>
          </p:cNvPr>
          <p:cNvSpPr/>
          <p:nvPr/>
        </p:nvSpPr>
        <p:spPr>
          <a:xfrm>
            <a:off x="592886" y="606559"/>
            <a:ext cx="1962397" cy="584775"/>
          </a:xfrm>
          <a:prstGeom prst="rect">
            <a:avLst/>
          </a:prstGeom>
        </p:spPr>
        <p:txBody>
          <a:bodyPr wrap="none">
            <a:spAutoFit/>
          </a:bodyPr>
          <a:lstStyle/>
          <a:p>
            <a:pPr lvl="0" algn="just" defTabSz="457200"/>
            <a:r>
              <a:rPr lang="es-ES" sz="3200" b="1" dirty="0">
                <a:solidFill>
                  <a:srgbClr val="008000"/>
                </a:solidFill>
                <a:latin typeface="Times New Roman" panose="02020603050405020304" pitchFamily="18" charset="0"/>
                <a:cs typeface="Times New Roman" panose="02020603050405020304" pitchFamily="18" charset="0"/>
              </a:rPr>
              <a:t>Ejemplos:</a:t>
            </a: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DF55B2B6-9E00-446C-993E-07FEF60B3F1D}"/>
                  </a:ext>
                </a:extLst>
              </p:cNvPr>
              <p:cNvSpPr txBox="1"/>
              <p:nvPr/>
            </p:nvSpPr>
            <p:spPr>
              <a:xfrm>
                <a:off x="497637" y="1682712"/>
                <a:ext cx="8951164" cy="3320845"/>
              </a:xfrm>
              <a:prstGeom prst="rect">
                <a:avLst/>
              </a:prstGeom>
              <a:noFill/>
            </p:spPr>
            <p:txBody>
              <a:bodyPr wrap="square" rtlCol="0">
                <a:spAutoFit/>
              </a:bodyPr>
              <a:lstStyle/>
              <a:p>
                <a:pPr algn="just" defTabSz="457200"/>
                <a:endParaRPr lang="es-ES" dirty="0">
                  <a:solidFill>
                    <a:srgbClr val="0000FF"/>
                  </a:solidFill>
                  <a:latin typeface="Times New Roman" panose="02020603050405020304" pitchFamily="18" charset="0"/>
                  <a:cs typeface="Times New Roman" panose="02020603050405020304" pitchFamily="18" charset="0"/>
                </a:endParaRPr>
              </a:p>
              <a:p>
                <a:pPr algn="just" defTabSz="457200"/>
                <a:r>
                  <a:rPr lang="es-ES" sz="2800" dirty="0">
                    <a:solidFill>
                      <a:srgbClr val="0000FF"/>
                    </a:solidFill>
                    <a:latin typeface="Times New Roman" panose="02020603050405020304" pitchFamily="18" charset="0"/>
                    <a:cs typeface="Times New Roman" panose="02020603050405020304" pitchFamily="18" charset="0"/>
                  </a:rPr>
                  <a:t>Indique el número de protones, neutrones y electrones para cada una de las siguientes iónicas:</a:t>
                </a: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ctr" defTabSz="457200"/>
                <a14:m>
                  <m:oMath xmlns:m="http://schemas.openxmlformats.org/officeDocument/2006/math">
                    <m:sPre>
                      <m:sPrePr>
                        <m:ctrlPr>
                          <a:rPr lang="es-ES" sz="5400" i="1" smtClean="0">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11</m:t>
                        </m:r>
                      </m:sub>
                      <m:sup>
                        <m:r>
                          <a:rPr lang="es-CL" sz="5400" b="0" i="1" smtClean="0">
                            <a:solidFill>
                              <a:srgbClr val="FF0000"/>
                            </a:solidFill>
                            <a:latin typeface="Cambria Math" panose="02040503050406030204" pitchFamily="18" charset="0"/>
                          </a:rPr>
                          <m:t>23</m:t>
                        </m:r>
                      </m:sup>
                      <m:e>
                        <m:r>
                          <m:rPr>
                            <m:sty m:val="p"/>
                          </m:rPr>
                          <a:rPr lang="es-CL" sz="5400" b="0" i="0" smtClean="0">
                            <a:solidFill>
                              <a:srgbClr val="FF0000"/>
                            </a:solidFill>
                            <a:latin typeface="Cambria Math" panose="02040503050406030204" pitchFamily="18" charset="0"/>
                          </a:rPr>
                          <m:t>Na</m:t>
                        </m:r>
                      </m:e>
                    </m:sPre>
                  </m:oMath>
                </a14:m>
                <a:r>
                  <a:rPr lang="es-ES" sz="5400" baseline="30000" dirty="0">
                    <a:solidFill>
                      <a:srgbClr val="FF0000"/>
                    </a:solidFill>
                    <a:latin typeface="Times New Roman" panose="02020603050405020304" pitchFamily="18" charset="0"/>
                    <a:cs typeface="Times New Roman" panose="02020603050405020304" pitchFamily="18" charset="0"/>
                  </a:rPr>
                  <a:t>+</a:t>
                </a:r>
                <a:r>
                  <a:rPr lang="es-ES" sz="5400" dirty="0">
                    <a:solidFill>
                      <a:srgbClr val="0000FF"/>
                    </a:solidFill>
                    <a:latin typeface="Times New Roman" panose="02020603050405020304" pitchFamily="18" charset="0"/>
                    <a:cs typeface="Times New Roman" panose="02020603050405020304" pitchFamily="18" charset="0"/>
                  </a:rPr>
                  <a:t>								</a:t>
                </a:r>
                <a:r>
                  <a:rPr lang="es-ES" sz="5400" dirty="0">
                    <a:solidFill>
                      <a:srgbClr val="FF0000"/>
                    </a:solidFill>
                    <a:cs typeface="Times New Roman" panose="02020603050405020304" pitchFamily="18" charset="0"/>
                  </a:rPr>
                  <a:t> </a:t>
                </a:r>
                <a14:m>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17</m:t>
                        </m:r>
                      </m:sub>
                      <m:sup>
                        <m:r>
                          <a:rPr lang="es-CL" sz="5400" b="0" i="1" smtClean="0">
                            <a:solidFill>
                              <a:srgbClr val="FF0000"/>
                            </a:solidFill>
                            <a:latin typeface="Cambria Math" panose="02040503050406030204" pitchFamily="18" charset="0"/>
                          </a:rPr>
                          <m:t>35</m:t>
                        </m:r>
                      </m:sup>
                      <m:e>
                        <m:r>
                          <m:rPr>
                            <m:sty m:val="p"/>
                          </m:rPr>
                          <a:rPr lang="es-CL" sz="5400" b="0" i="0" smtClean="0">
                            <a:solidFill>
                              <a:srgbClr val="FF0000"/>
                            </a:solidFill>
                            <a:latin typeface="Cambria Math" panose="02040503050406030204" pitchFamily="18" charset="0"/>
                          </a:rPr>
                          <m:t>Cl</m:t>
                        </m:r>
                      </m:e>
                    </m:sPre>
                  </m:oMath>
                </a14:m>
                <a:r>
                  <a:rPr lang="es-ES" sz="5400" baseline="30000" dirty="0">
                    <a:solidFill>
                      <a:srgbClr val="FF0000"/>
                    </a:solidFill>
                    <a:latin typeface="Times New Roman" panose="02020603050405020304" pitchFamily="18" charset="0"/>
                    <a:cs typeface="Times New Roman" panose="02020603050405020304" pitchFamily="18" charset="0"/>
                  </a:rPr>
                  <a:t>-</a:t>
                </a:r>
              </a:p>
              <a:p>
                <a:pPr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p:txBody>
          </p:sp>
        </mc:Choice>
        <mc:Fallback>
          <p:sp>
            <p:nvSpPr>
              <p:cNvPr id="6" name="CuadroTexto 5">
                <a:extLst>
                  <a:ext uri="{FF2B5EF4-FFF2-40B4-BE49-F238E27FC236}">
                    <a16:creationId xmlns:a16="http://schemas.microsoft.com/office/drawing/2014/main" id="{DF55B2B6-9E00-446C-993E-07FEF60B3F1D}"/>
                  </a:ext>
                </a:extLst>
              </p:cNvPr>
              <p:cNvSpPr txBox="1">
                <a:spLocks noRot="1" noChangeAspect="1" noMove="1" noResize="1" noEditPoints="1" noAdjustHandles="1" noChangeArrowheads="1" noChangeShapeType="1" noTextEdit="1"/>
              </p:cNvSpPr>
              <p:nvPr/>
            </p:nvSpPr>
            <p:spPr>
              <a:xfrm>
                <a:off x="497637" y="1682712"/>
                <a:ext cx="8951164" cy="3320845"/>
              </a:xfrm>
              <a:prstGeom prst="rect">
                <a:avLst/>
              </a:prstGeom>
              <a:blipFill>
                <a:blip r:embed="rId3"/>
                <a:stretch>
                  <a:fillRect l="-1431" r="-1362"/>
                </a:stretch>
              </a:blipFill>
            </p:spPr>
            <p:txBody>
              <a:bodyPr/>
              <a:lstStyle/>
              <a:p>
                <a:r>
                  <a:rPr lang="es-CL">
                    <a:noFill/>
                  </a:rPr>
                  <a:t> </a:t>
                </a:r>
              </a:p>
            </p:txBody>
          </p:sp>
        </mc:Fallback>
      </mc:AlternateContent>
    </p:spTree>
    <p:extLst>
      <p:ext uri="{BB962C8B-B14F-4D97-AF65-F5344CB8AC3E}">
        <p14:creationId xmlns:p14="http://schemas.microsoft.com/office/powerpoint/2010/main" val="352647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22C3FBCA-D401-48CC-81FD-126DD707EC34}"/>
                  </a:ext>
                </a:extLst>
              </p:cNvPr>
              <p:cNvSpPr/>
              <p:nvPr/>
            </p:nvSpPr>
            <p:spPr>
              <a:xfrm>
                <a:off x="380018" y="3615861"/>
                <a:ext cx="10587966" cy="2551468"/>
              </a:xfrm>
              <a:prstGeom prst="rect">
                <a:avLst/>
              </a:prstGeom>
            </p:spPr>
            <p:txBody>
              <a:bodyPr wrap="square">
                <a:spAutoFit/>
              </a:bodyPr>
              <a:lstStyle/>
              <a:p>
                <a:pPr lvl="0" algn="ctr" defTabSz="457200"/>
                <a14:m>
                  <m:oMathPara xmlns:m="http://schemas.openxmlformats.org/officeDocument/2006/math">
                    <m:oMathParaPr>
                      <m:jc m:val="centerGroup"/>
                    </m:oMathParaPr>
                    <m:oMath xmlns:m="http://schemas.openxmlformats.org/officeDocument/2006/math">
                      <m:sPre>
                        <m:sPrePr>
                          <m:ctrlPr>
                            <a:rPr lang="es-ES" sz="5400" i="1" smtClean="0">
                              <a:solidFill>
                                <a:srgbClr val="0000FF"/>
                              </a:solidFill>
                              <a:latin typeface="Cambria Math" panose="02040503050406030204" pitchFamily="18" charset="0"/>
                              <a:cs typeface="Times New Roman" panose="02020603050405020304" pitchFamily="18" charset="0"/>
                            </a:rPr>
                          </m:ctrlPr>
                        </m:sPrePr>
                        <m:sub>
                          <m:r>
                            <a:rPr lang="es-CL" sz="5400" i="1">
                              <a:solidFill>
                                <a:srgbClr val="0000FF"/>
                              </a:solidFill>
                              <a:latin typeface="Cambria Math" panose="02040503050406030204" pitchFamily="18" charset="0"/>
                              <a:cs typeface="Times New Roman" panose="02020603050405020304" pitchFamily="18" charset="0"/>
                            </a:rPr>
                            <m:t>17</m:t>
                          </m:r>
                        </m:sub>
                        <m:sup>
                          <m:r>
                            <a:rPr lang="es-CL" sz="5400" i="1">
                              <a:solidFill>
                                <a:srgbClr val="0000FF"/>
                              </a:solidFill>
                              <a:latin typeface="Cambria Math" panose="02040503050406030204" pitchFamily="18" charset="0"/>
                            </a:rPr>
                            <m:t>35</m:t>
                          </m:r>
                        </m:sup>
                        <m:e>
                          <m:r>
                            <m:rPr>
                              <m:sty m:val="p"/>
                            </m:rPr>
                            <a:rPr lang="es-CL" sz="5400">
                              <a:solidFill>
                                <a:srgbClr val="0000FF"/>
                              </a:solidFill>
                              <a:latin typeface="Cambria Math" panose="02040503050406030204" pitchFamily="18" charset="0"/>
                            </a:rPr>
                            <m:t>Cl</m:t>
                          </m:r>
                        </m:e>
                      </m:sPre>
                      <m:r>
                        <m:rPr>
                          <m:nor/>
                        </m:rPr>
                        <a:rPr lang="es-ES" sz="5400" baseline="30000" dirty="0">
                          <a:solidFill>
                            <a:srgbClr val="0000FF"/>
                          </a:solidFill>
                          <a:latin typeface="Times New Roman" panose="02020603050405020304" pitchFamily="18" charset="0"/>
                          <a:cs typeface="Times New Roman" panose="02020603050405020304" pitchFamily="18" charset="0"/>
                        </a:rPr>
                        <m:t>−</m:t>
                      </m:r>
                    </m:oMath>
                  </m:oMathPara>
                </a14:m>
                <a:endParaRPr lang="es-ES" sz="5400" baseline="30000" dirty="0">
                  <a:solidFill>
                    <a:srgbClr val="0000FF"/>
                  </a:solidFill>
                  <a:latin typeface="Times New Roman" panose="02020603050405020304" pitchFamily="18" charset="0"/>
                  <a:cs typeface="Times New Roman" panose="02020603050405020304" pitchFamily="18" charset="0"/>
                </a:endParaRPr>
              </a:p>
              <a:p>
                <a:pPr lvl="0"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Protones = Número atómico (Z) </a:t>
                </a:r>
                <a:r>
                  <a:rPr lang="es-ES" sz="2800" dirty="0">
                    <a:solidFill>
                      <a:srgbClr val="0000FF"/>
                    </a:solidFill>
                    <a:latin typeface="Times New Roman" panose="02020603050405020304" pitchFamily="18" charset="0"/>
                    <a:cs typeface="Times New Roman" panose="02020603050405020304" pitchFamily="18" charset="0"/>
                  </a:rPr>
                  <a:t>= </a:t>
                </a:r>
                <a:r>
                  <a:rPr lang="es-ES" sz="2800" b="1" dirty="0">
                    <a:solidFill>
                      <a:srgbClr val="008000"/>
                    </a:solidFill>
                    <a:latin typeface="Times New Roman" panose="02020603050405020304" pitchFamily="18" charset="0"/>
                    <a:cs typeface="Times New Roman" panose="02020603050405020304" pitchFamily="18" charset="0"/>
                  </a:rPr>
                  <a:t>17</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Neutrones = Número másico (A) – Número atómico (Z) </a:t>
                </a:r>
                <a:r>
                  <a:rPr lang="es-ES" sz="2800" dirty="0">
                    <a:solidFill>
                      <a:srgbClr val="0000FF"/>
                    </a:solidFill>
                    <a:latin typeface="Times New Roman" panose="02020603050405020304" pitchFamily="18" charset="0"/>
                    <a:cs typeface="Times New Roman" panose="02020603050405020304" pitchFamily="18" charset="0"/>
                  </a:rPr>
                  <a:t>= 35 - 17 = </a:t>
                </a:r>
                <a:r>
                  <a:rPr lang="es-ES" sz="2800" b="1" dirty="0">
                    <a:solidFill>
                      <a:srgbClr val="008000"/>
                    </a:solidFill>
                    <a:latin typeface="Times New Roman" panose="02020603050405020304" pitchFamily="18" charset="0"/>
                    <a:cs typeface="Times New Roman" panose="02020603050405020304" pitchFamily="18" charset="0"/>
                  </a:rPr>
                  <a:t>18</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Electrones = Número atómico (Z) </a:t>
                </a:r>
                <a:r>
                  <a:rPr lang="es-ES" sz="2800" b="1" dirty="0">
                    <a:solidFill>
                      <a:srgbClr val="008000"/>
                    </a:solidFill>
                    <a:latin typeface="Times New Roman" panose="02020603050405020304" pitchFamily="18" charset="0"/>
                    <a:cs typeface="Times New Roman" panose="02020603050405020304" pitchFamily="18" charset="0"/>
                  </a:rPr>
                  <a:t>+ Carga negativa </a:t>
                </a:r>
                <a:r>
                  <a:rPr lang="es-ES" sz="2800" dirty="0">
                    <a:solidFill>
                      <a:srgbClr val="0000FF"/>
                    </a:solidFill>
                    <a:latin typeface="Times New Roman" panose="02020603050405020304" pitchFamily="18" charset="0"/>
                    <a:cs typeface="Times New Roman" panose="02020603050405020304" pitchFamily="18" charset="0"/>
                  </a:rPr>
                  <a:t>= 17+1 = </a:t>
                </a:r>
                <a:r>
                  <a:rPr lang="es-ES" sz="2800" b="1" dirty="0">
                    <a:solidFill>
                      <a:srgbClr val="008000"/>
                    </a:solidFill>
                    <a:latin typeface="Times New Roman" panose="02020603050405020304" pitchFamily="18" charset="0"/>
                    <a:cs typeface="Times New Roman" panose="02020603050405020304" pitchFamily="18" charset="0"/>
                  </a:rPr>
                  <a:t>18</a:t>
                </a:r>
              </a:p>
            </p:txBody>
          </p:sp>
        </mc:Choice>
        <mc:Fallback>
          <p:sp>
            <p:nvSpPr>
              <p:cNvPr id="7" name="Rectángulo 6">
                <a:extLst>
                  <a:ext uri="{FF2B5EF4-FFF2-40B4-BE49-F238E27FC236}">
                    <a16:creationId xmlns:a16="http://schemas.microsoft.com/office/drawing/2014/main" id="{22C3FBCA-D401-48CC-81FD-126DD707EC34}"/>
                  </a:ext>
                </a:extLst>
              </p:cNvPr>
              <p:cNvSpPr>
                <a:spLocks noRot="1" noChangeAspect="1" noMove="1" noResize="1" noEditPoints="1" noAdjustHandles="1" noChangeArrowheads="1" noChangeShapeType="1" noTextEdit="1"/>
              </p:cNvSpPr>
              <p:nvPr/>
            </p:nvSpPr>
            <p:spPr>
              <a:xfrm>
                <a:off x="380018" y="3615861"/>
                <a:ext cx="10587966" cy="2551468"/>
              </a:xfrm>
              <a:prstGeom prst="rect">
                <a:avLst/>
              </a:prstGeom>
              <a:blipFill>
                <a:blip r:embed="rId3"/>
                <a:stretch>
                  <a:fillRect l="-1151" b="-5728"/>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4A30E5ED-E97D-4D61-8A3B-54C6437B1FD8}"/>
                  </a:ext>
                </a:extLst>
              </p:cNvPr>
              <p:cNvSpPr/>
              <p:nvPr/>
            </p:nvSpPr>
            <p:spPr>
              <a:xfrm>
                <a:off x="313343" y="614077"/>
                <a:ext cx="10587966" cy="2540119"/>
              </a:xfrm>
              <a:prstGeom prst="rect">
                <a:avLst/>
              </a:prstGeom>
            </p:spPr>
            <p:txBody>
              <a:bodyPr wrap="square">
                <a:spAutoFit/>
              </a:bodyPr>
              <a:lstStyle/>
              <a:p>
                <a:pPr lvl="0" algn="just" defTabSz="457200"/>
                <a14:m>
                  <m:oMathPara xmlns:m="http://schemas.openxmlformats.org/officeDocument/2006/math">
                    <m:oMathParaPr>
                      <m:jc m:val="centerGroup"/>
                    </m:oMathParaPr>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11</m:t>
                          </m:r>
                        </m:sub>
                        <m:sup>
                          <m:r>
                            <a:rPr lang="es-CL" sz="5400" i="1">
                              <a:solidFill>
                                <a:srgbClr val="FF0000"/>
                              </a:solidFill>
                              <a:latin typeface="Cambria Math" panose="02040503050406030204" pitchFamily="18" charset="0"/>
                            </a:rPr>
                            <m:t>23</m:t>
                          </m:r>
                        </m:sup>
                        <m:e>
                          <m:r>
                            <m:rPr>
                              <m:sty m:val="p"/>
                            </m:rPr>
                            <a:rPr lang="es-CL" sz="5400">
                              <a:solidFill>
                                <a:srgbClr val="FF0000"/>
                              </a:solidFill>
                              <a:latin typeface="Cambria Math" panose="02040503050406030204" pitchFamily="18" charset="0"/>
                            </a:rPr>
                            <m:t>Na</m:t>
                          </m:r>
                        </m:e>
                      </m:sPre>
                      <m:r>
                        <m:rPr>
                          <m:nor/>
                        </m:rPr>
                        <a:rPr lang="es-ES" sz="5400" baseline="30000" dirty="0">
                          <a:solidFill>
                            <a:srgbClr val="FF0000"/>
                          </a:solidFill>
                          <a:latin typeface="Times New Roman" panose="02020603050405020304" pitchFamily="18" charset="0"/>
                          <a:cs typeface="Times New Roman" panose="02020603050405020304" pitchFamily="18" charset="0"/>
                        </a:rPr>
                        <m:t>+</m:t>
                      </m:r>
                    </m:oMath>
                  </m:oMathPara>
                </a14:m>
                <a:endParaRPr lang="es-ES" sz="5400" dirty="0">
                  <a:solidFill>
                    <a:srgbClr val="0000FF"/>
                  </a:solidFill>
                  <a:latin typeface="Times New Roman" panose="02020603050405020304" pitchFamily="18" charset="0"/>
                  <a:cs typeface="Times New Roman" panose="02020603050405020304" pitchFamily="18" charset="0"/>
                </a:endParaRPr>
              </a:p>
              <a:p>
                <a:pPr lvl="0"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Protones = Número atómico (Z) </a:t>
                </a:r>
                <a:r>
                  <a:rPr lang="es-ES" sz="2800" dirty="0">
                    <a:solidFill>
                      <a:srgbClr val="0000FF"/>
                    </a:solidFill>
                    <a:latin typeface="Times New Roman" panose="02020603050405020304" pitchFamily="18" charset="0"/>
                    <a:cs typeface="Times New Roman" panose="02020603050405020304" pitchFamily="18" charset="0"/>
                  </a:rPr>
                  <a:t>= </a:t>
                </a:r>
                <a:r>
                  <a:rPr lang="es-ES" sz="2800" b="1" dirty="0">
                    <a:solidFill>
                      <a:srgbClr val="008000"/>
                    </a:solidFill>
                    <a:latin typeface="Times New Roman" panose="02020603050405020304" pitchFamily="18" charset="0"/>
                    <a:cs typeface="Times New Roman" panose="02020603050405020304" pitchFamily="18" charset="0"/>
                  </a:rPr>
                  <a:t>11</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Neutrones = Número másico (A) – Número atómico (Z) </a:t>
                </a:r>
                <a:r>
                  <a:rPr lang="es-ES" sz="2800" dirty="0">
                    <a:solidFill>
                      <a:srgbClr val="0000FF"/>
                    </a:solidFill>
                    <a:latin typeface="Times New Roman" panose="02020603050405020304" pitchFamily="18" charset="0"/>
                    <a:cs typeface="Times New Roman" panose="02020603050405020304" pitchFamily="18" charset="0"/>
                  </a:rPr>
                  <a:t>= 23 - 11 = </a:t>
                </a:r>
                <a:r>
                  <a:rPr lang="es-ES" sz="2800" b="1" dirty="0">
                    <a:solidFill>
                      <a:srgbClr val="008000"/>
                    </a:solidFill>
                    <a:latin typeface="Times New Roman" panose="02020603050405020304" pitchFamily="18" charset="0"/>
                    <a:cs typeface="Times New Roman" panose="02020603050405020304" pitchFamily="18" charset="0"/>
                  </a:rPr>
                  <a:t>12</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Electrones = Número atómico (Z) </a:t>
                </a:r>
                <a:r>
                  <a:rPr lang="es-ES" sz="2800" b="1" dirty="0">
                    <a:solidFill>
                      <a:srgbClr val="008000"/>
                    </a:solidFill>
                    <a:latin typeface="Times New Roman" panose="02020603050405020304" pitchFamily="18" charset="0"/>
                    <a:cs typeface="Times New Roman" panose="02020603050405020304" pitchFamily="18" charset="0"/>
                  </a:rPr>
                  <a:t>– Carga positiva </a:t>
                </a:r>
                <a:r>
                  <a:rPr lang="es-ES" sz="2800" dirty="0">
                    <a:solidFill>
                      <a:srgbClr val="0000FF"/>
                    </a:solidFill>
                    <a:latin typeface="Times New Roman" panose="02020603050405020304" pitchFamily="18" charset="0"/>
                    <a:cs typeface="Times New Roman" panose="02020603050405020304" pitchFamily="18" charset="0"/>
                  </a:rPr>
                  <a:t>= 11-1 = </a:t>
                </a:r>
                <a:r>
                  <a:rPr lang="es-ES" sz="2800" b="1" dirty="0">
                    <a:solidFill>
                      <a:srgbClr val="008000"/>
                    </a:solidFill>
                    <a:latin typeface="Times New Roman" panose="02020603050405020304" pitchFamily="18" charset="0"/>
                    <a:cs typeface="Times New Roman" panose="02020603050405020304" pitchFamily="18" charset="0"/>
                  </a:rPr>
                  <a:t>10</a:t>
                </a:r>
              </a:p>
            </p:txBody>
          </p:sp>
        </mc:Choice>
        <mc:Fallback>
          <p:sp>
            <p:nvSpPr>
              <p:cNvPr id="8" name="Rectángulo 7">
                <a:extLst>
                  <a:ext uri="{FF2B5EF4-FFF2-40B4-BE49-F238E27FC236}">
                    <a16:creationId xmlns:a16="http://schemas.microsoft.com/office/drawing/2014/main" id="{4A30E5ED-E97D-4D61-8A3B-54C6437B1FD8}"/>
                  </a:ext>
                </a:extLst>
              </p:cNvPr>
              <p:cNvSpPr>
                <a:spLocks noRot="1" noChangeAspect="1" noMove="1" noResize="1" noEditPoints="1" noAdjustHandles="1" noChangeArrowheads="1" noChangeShapeType="1" noTextEdit="1"/>
              </p:cNvSpPr>
              <p:nvPr/>
            </p:nvSpPr>
            <p:spPr>
              <a:xfrm>
                <a:off x="313343" y="614077"/>
                <a:ext cx="10587966" cy="2540119"/>
              </a:xfrm>
              <a:prstGeom prst="rect">
                <a:avLst/>
              </a:prstGeom>
              <a:blipFill>
                <a:blip r:embed="rId4"/>
                <a:stretch>
                  <a:fillRect l="-1151" b="-6010"/>
                </a:stretch>
              </a:blipFill>
            </p:spPr>
            <p:txBody>
              <a:bodyPr/>
              <a:lstStyle/>
              <a:p>
                <a:r>
                  <a:rPr lang="es-CL">
                    <a:noFill/>
                  </a:rPr>
                  <a:t> </a:t>
                </a:r>
              </a:p>
            </p:txBody>
          </p:sp>
        </mc:Fallback>
      </mc:AlternateContent>
    </p:spTree>
    <p:extLst>
      <p:ext uri="{BB962C8B-B14F-4D97-AF65-F5344CB8AC3E}">
        <p14:creationId xmlns:p14="http://schemas.microsoft.com/office/powerpoint/2010/main" val="240631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pic>
        <p:nvPicPr>
          <p:cNvPr id="5" name="Imagen 4">
            <a:extLst>
              <a:ext uri="{FF2B5EF4-FFF2-40B4-BE49-F238E27FC236}">
                <a16:creationId xmlns:a16="http://schemas.microsoft.com/office/drawing/2014/main" id="{33957B82-0C57-4C89-AAA9-5B601D1101E0}"/>
              </a:ext>
            </a:extLst>
          </p:cNvPr>
          <p:cNvPicPr>
            <a:picLocks noChangeAspect="1"/>
          </p:cNvPicPr>
          <p:nvPr/>
        </p:nvPicPr>
        <p:blipFill>
          <a:blip r:embed="rId3"/>
          <a:stretch>
            <a:fillRect/>
          </a:stretch>
        </p:blipFill>
        <p:spPr>
          <a:xfrm>
            <a:off x="7134225" y="5220099"/>
            <a:ext cx="3171825" cy="1504950"/>
          </a:xfrm>
          <a:prstGeom prst="rect">
            <a:avLst/>
          </a:prstGeom>
        </p:spPr>
      </p:pic>
      <p:sp>
        <p:nvSpPr>
          <p:cNvPr id="6" name="TextBox 1">
            <a:extLst>
              <a:ext uri="{FF2B5EF4-FFF2-40B4-BE49-F238E27FC236}">
                <a16:creationId xmlns:a16="http://schemas.microsoft.com/office/drawing/2014/main" id="{7C419DB9-1A50-4C94-86FF-AEBA178321A8}"/>
              </a:ext>
            </a:extLst>
          </p:cNvPr>
          <p:cNvSpPr txBox="1"/>
          <p:nvPr/>
        </p:nvSpPr>
        <p:spPr>
          <a:xfrm>
            <a:off x="1409363" y="663166"/>
            <a:ext cx="7408946" cy="584776"/>
          </a:xfrm>
          <a:prstGeom prst="rect">
            <a:avLst/>
          </a:prstGeom>
          <a:noFill/>
        </p:spPr>
        <p:txBody>
          <a:bodyPr wrap="square" rtlCol="0">
            <a:spAutoFit/>
          </a:bodyPr>
          <a:lstStyle/>
          <a:p>
            <a:pPr algn="ctr" defTabSz="457200"/>
            <a:r>
              <a:rPr lang="es-CL" sz="3200" b="1" dirty="0">
                <a:solidFill>
                  <a:srgbClr val="008000"/>
                </a:solidFill>
                <a:latin typeface="Times New Roman"/>
                <a:cs typeface="Times New Roman"/>
              </a:rPr>
              <a:t>MASA ATÓMICA</a:t>
            </a:r>
          </a:p>
        </p:txBody>
      </p:sp>
      <p:sp>
        <p:nvSpPr>
          <p:cNvPr id="7" name="Rectángulo 6">
            <a:extLst>
              <a:ext uri="{FF2B5EF4-FFF2-40B4-BE49-F238E27FC236}">
                <a16:creationId xmlns:a16="http://schemas.microsoft.com/office/drawing/2014/main" id="{D49D5EDB-93F9-459C-8319-AAD79A340AA3}"/>
              </a:ext>
            </a:extLst>
          </p:cNvPr>
          <p:cNvSpPr/>
          <p:nvPr/>
        </p:nvSpPr>
        <p:spPr>
          <a:xfrm>
            <a:off x="445437" y="1442225"/>
            <a:ext cx="11048215" cy="830997"/>
          </a:xfrm>
          <a:prstGeom prst="rect">
            <a:avLst/>
          </a:prstGeom>
        </p:spPr>
        <p:txBody>
          <a:bodyPr wrap="square">
            <a:spAutoFit/>
          </a:bodyPr>
          <a:lstStyle/>
          <a:p>
            <a:pPr marL="342900" lvl="0" indent="-342900" algn="just">
              <a:buClr>
                <a:srgbClr val="FF0000"/>
              </a:buClr>
              <a:buFont typeface="Wingdings" panose="05000000000000000000" pitchFamily="2" charset="2"/>
              <a:buChar char="v"/>
            </a:pPr>
            <a:r>
              <a:rPr lang="es-CL" sz="2400" dirty="0">
                <a:solidFill>
                  <a:srgbClr val="0000FF"/>
                </a:solidFill>
                <a:latin typeface="Times New Roman" panose="02020603050405020304" pitchFamily="18" charset="0"/>
              </a:rPr>
              <a:t>Por acuerdo internacional, la </a:t>
            </a:r>
            <a:r>
              <a:rPr lang="es-CL" sz="2400" i="1" dirty="0">
                <a:solidFill>
                  <a:srgbClr val="0000FF"/>
                </a:solidFill>
                <a:latin typeface="Times New Roman" panose="02020603050405020304" pitchFamily="18" charset="0"/>
              </a:rPr>
              <a:t>masa atómica </a:t>
            </a:r>
            <a:r>
              <a:rPr lang="es-CL" sz="2400" dirty="0">
                <a:solidFill>
                  <a:srgbClr val="0000FF"/>
                </a:solidFill>
                <a:latin typeface="Times New Roman" panose="02020603050405020304" pitchFamily="18" charset="0"/>
              </a:rPr>
              <a:t>(algunas veces conocida como </a:t>
            </a:r>
            <a:r>
              <a:rPr lang="es-CL" sz="2400" i="1" dirty="0">
                <a:solidFill>
                  <a:srgbClr val="0000FF"/>
                </a:solidFill>
                <a:latin typeface="Times New Roman" panose="02020603050405020304" pitchFamily="18" charset="0"/>
              </a:rPr>
              <a:t>peso atómico) </a:t>
            </a:r>
            <a:r>
              <a:rPr lang="es-CL" sz="2400" dirty="0">
                <a:solidFill>
                  <a:srgbClr val="0000FF"/>
                </a:solidFill>
                <a:latin typeface="Times New Roman" panose="02020603050405020304" pitchFamily="18" charset="0"/>
              </a:rPr>
              <a:t>es </a:t>
            </a:r>
            <a:r>
              <a:rPr lang="es-CL" sz="2400" i="1" dirty="0">
                <a:solidFill>
                  <a:srgbClr val="0000FF"/>
                </a:solidFill>
                <a:latin typeface="Times New Roman" panose="02020603050405020304" pitchFamily="18" charset="0"/>
              </a:rPr>
              <a:t>la masa de un átomo, en unidades de masa atómica (</a:t>
            </a:r>
            <a:r>
              <a:rPr lang="es-CL" sz="2400" i="1" dirty="0" err="1">
                <a:solidFill>
                  <a:srgbClr val="0000FF"/>
                </a:solidFill>
                <a:latin typeface="Times New Roman" panose="02020603050405020304" pitchFamily="18" charset="0"/>
              </a:rPr>
              <a:t>uma</a:t>
            </a:r>
            <a:r>
              <a:rPr lang="es-CL" sz="2400" i="1" dirty="0">
                <a:solidFill>
                  <a:srgbClr val="0000FF"/>
                </a:solidFill>
                <a:latin typeface="Times New Roman" panose="02020603050405020304" pitchFamily="18" charset="0"/>
              </a:rPr>
              <a:t>). </a:t>
            </a:r>
          </a:p>
        </p:txBody>
      </p:sp>
      <p:sp>
        <p:nvSpPr>
          <p:cNvPr id="8" name="Rectángulo 7">
            <a:extLst>
              <a:ext uri="{FF2B5EF4-FFF2-40B4-BE49-F238E27FC236}">
                <a16:creationId xmlns:a16="http://schemas.microsoft.com/office/drawing/2014/main" id="{35615D0F-F0BF-4658-9227-AC2E6D1DA813}"/>
              </a:ext>
            </a:extLst>
          </p:cNvPr>
          <p:cNvSpPr/>
          <p:nvPr/>
        </p:nvSpPr>
        <p:spPr>
          <a:xfrm>
            <a:off x="445437" y="2488893"/>
            <a:ext cx="10515601" cy="2677656"/>
          </a:xfrm>
          <a:prstGeom prst="rect">
            <a:avLst/>
          </a:prstGeom>
        </p:spPr>
        <p:txBody>
          <a:bodyPr wrap="square">
            <a:spAutoFit/>
          </a:bodyPr>
          <a:lstStyle/>
          <a:p>
            <a:pPr marL="342900" lvl="0" indent="-342900" algn="just">
              <a:buClr>
                <a:srgbClr val="FF0000"/>
              </a:buClr>
              <a:buFont typeface="Wingdings" panose="05000000000000000000" pitchFamily="2" charset="2"/>
              <a:buChar char="v"/>
            </a:pPr>
            <a:r>
              <a:rPr lang="es-CL" sz="2400" i="1" dirty="0">
                <a:solidFill>
                  <a:srgbClr val="0000FF"/>
                </a:solidFill>
                <a:latin typeface="Times New Roman" panose="02020603050405020304" pitchFamily="18" charset="0"/>
              </a:rPr>
              <a:t>Una unidad de masa atómica (</a:t>
            </a:r>
            <a:r>
              <a:rPr lang="es-CL" sz="2400" i="1" dirty="0" err="1">
                <a:solidFill>
                  <a:srgbClr val="0000FF"/>
                </a:solidFill>
                <a:latin typeface="Times New Roman" panose="02020603050405020304" pitchFamily="18" charset="0"/>
              </a:rPr>
              <a:t>uma</a:t>
            </a:r>
            <a:r>
              <a:rPr lang="es-CL" sz="2400" i="1" dirty="0">
                <a:solidFill>
                  <a:srgbClr val="0000FF"/>
                </a:solidFill>
                <a:latin typeface="Times New Roman" panose="02020603050405020304" pitchFamily="18" charset="0"/>
              </a:rPr>
              <a:t>) se define como una masa exactamente igual a un doceavo de la masa de un átomo de </a:t>
            </a:r>
            <a:r>
              <a:rPr lang="es-CL" sz="2400" i="1" baseline="30000" dirty="0">
                <a:solidFill>
                  <a:srgbClr val="0000FF"/>
                </a:solidFill>
                <a:latin typeface="Times New Roman" panose="02020603050405020304" pitchFamily="18" charset="0"/>
              </a:rPr>
              <a:t>12</a:t>
            </a:r>
            <a:r>
              <a:rPr lang="es-CL" sz="2400" i="1" dirty="0">
                <a:solidFill>
                  <a:srgbClr val="0000FF"/>
                </a:solidFill>
                <a:latin typeface="Times New Roman" panose="02020603050405020304" pitchFamily="18" charset="0"/>
              </a:rPr>
              <a:t>C. </a:t>
            </a:r>
          </a:p>
          <a:p>
            <a:pPr marL="342900" lvl="0" indent="-342900" algn="just">
              <a:buClr>
                <a:srgbClr val="FF0000"/>
              </a:buClr>
              <a:buFont typeface="Wingdings" panose="05000000000000000000" pitchFamily="2" charset="2"/>
              <a:buChar char="v"/>
            </a:pPr>
            <a:endParaRPr lang="es-CL" sz="2400" i="1" dirty="0">
              <a:solidFill>
                <a:srgbClr val="0000FF"/>
              </a:solidFill>
              <a:latin typeface="Times New Roman" panose="02020603050405020304" pitchFamily="18" charset="0"/>
            </a:endParaRPr>
          </a:p>
          <a:p>
            <a:pPr marL="342900" lvl="0" indent="-342900" algn="just">
              <a:buClr>
                <a:srgbClr val="FF0000"/>
              </a:buClr>
              <a:buFont typeface="Wingdings" panose="05000000000000000000" pitchFamily="2" charset="2"/>
              <a:buChar char="v"/>
            </a:pPr>
            <a:r>
              <a:rPr lang="es-CL" sz="2400" i="1" dirty="0">
                <a:solidFill>
                  <a:srgbClr val="0000FF"/>
                </a:solidFill>
                <a:latin typeface="Times New Roman" panose="02020603050405020304" pitchFamily="18" charset="0"/>
                <a:cs typeface="Times New Roman" panose="02020603050405020304" pitchFamily="18" charset="0"/>
              </a:rPr>
              <a:t>Al fijar la masa del </a:t>
            </a:r>
            <a:r>
              <a:rPr lang="es-CL" sz="2400" i="1" baseline="30000" dirty="0">
                <a:solidFill>
                  <a:srgbClr val="0000FF"/>
                </a:solidFill>
                <a:latin typeface="Times New Roman" panose="02020603050405020304" pitchFamily="18" charset="0"/>
                <a:cs typeface="Times New Roman" panose="02020603050405020304" pitchFamily="18" charset="0"/>
              </a:rPr>
              <a:t>12</a:t>
            </a:r>
            <a:r>
              <a:rPr lang="es-CL" sz="2400" i="1" dirty="0">
                <a:solidFill>
                  <a:srgbClr val="0000FF"/>
                </a:solidFill>
                <a:latin typeface="Times New Roman" panose="02020603050405020304" pitchFamily="18" charset="0"/>
                <a:cs typeface="Times New Roman" panose="02020603050405020304" pitchFamily="18" charset="0"/>
              </a:rPr>
              <a:t>C como 12 </a:t>
            </a:r>
            <a:r>
              <a:rPr lang="es-CL" sz="2400" i="1" dirty="0" err="1">
                <a:solidFill>
                  <a:srgbClr val="0000FF"/>
                </a:solidFill>
                <a:latin typeface="Times New Roman" panose="02020603050405020304" pitchFamily="18" charset="0"/>
                <a:cs typeface="Times New Roman" panose="02020603050405020304" pitchFamily="18" charset="0"/>
              </a:rPr>
              <a:t>uma</a:t>
            </a:r>
            <a:r>
              <a:rPr lang="es-CL" sz="2400" i="1" dirty="0">
                <a:solidFill>
                  <a:srgbClr val="0000FF"/>
                </a:solidFill>
                <a:latin typeface="Times New Roman" panose="02020603050405020304" pitchFamily="18" charset="0"/>
                <a:cs typeface="Times New Roman" panose="02020603050405020304" pitchFamily="18" charset="0"/>
              </a:rPr>
              <a:t>, se tiene el átomo que se utiliza como referencia para medir la masa atómica de los demás elementos.</a:t>
            </a:r>
          </a:p>
          <a:p>
            <a:pPr marL="342900" lvl="0" indent="-342900" algn="just">
              <a:buClr>
                <a:srgbClr val="FF0000"/>
              </a:buClr>
              <a:buFont typeface="Wingdings" panose="05000000000000000000" pitchFamily="2" charset="2"/>
              <a:buChar char="v"/>
            </a:pPr>
            <a:endParaRPr lang="es-CL" sz="2400" i="1" dirty="0">
              <a:solidFill>
                <a:srgbClr val="0000FF"/>
              </a:solidFill>
              <a:latin typeface="Times New Roman" panose="02020603050405020304" pitchFamily="18" charset="0"/>
              <a:cs typeface="Times New Roman" panose="02020603050405020304" pitchFamily="18" charset="0"/>
            </a:endParaRPr>
          </a:p>
          <a:p>
            <a:pPr marL="342900" lvl="0" indent="-342900" algn="just">
              <a:buClr>
                <a:srgbClr val="FF0000"/>
              </a:buClr>
              <a:buFont typeface="Wingdings" panose="05000000000000000000" pitchFamily="2" charset="2"/>
              <a:buChar char="v"/>
            </a:pPr>
            <a:r>
              <a:rPr lang="es-CL" sz="2400" i="1" dirty="0">
                <a:solidFill>
                  <a:srgbClr val="0000FF"/>
                </a:solidFill>
                <a:latin typeface="Times New Roman" panose="02020603050405020304" pitchFamily="18" charset="0"/>
                <a:cs typeface="Times New Roman" panose="02020603050405020304" pitchFamily="18" charset="0"/>
              </a:rPr>
              <a:t>La unidad de masa atómica también recibe el nombre de un Dalton.</a:t>
            </a:r>
          </a:p>
        </p:txBody>
      </p:sp>
    </p:spTree>
    <p:extLst>
      <p:ext uri="{BB962C8B-B14F-4D97-AF65-F5344CB8AC3E}">
        <p14:creationId xmlns:p14="http://schemas.microsoft.com/office/powerpoint/2010/main" val="4262990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itle 1">
            <a:extLst>
              <a:ext uri="{FF2B5EF4-FFF2-40B4-BE49-F238E27FC236}">
                <a16:creationId xmlns:a16="http://schemas.microsoft.com/office/drawing/2014/main" id="{B34BF39A-6677-4269-B5B0-FFBDB9A0CE5F}"/>
              </a:ext>
            </a:extLst>
          </p:cNvPr>
          <p:cNvSpPr txBox="1">
            <a:spLocks/>
          </p:cNvSpPr>
          <p:nvPr/>
        </p:nvSpPr>
        <p:spPr>
          <a:xfrm>
            <a:off x="-756993" y="38324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Estructura del átomo</a:t>
            </a:r>
          </a:p>
        </p:txBody>
      </p:sp>
      <p:sp>
        <p:nvSpPr>
          <p:cNvPr id="6" name="Content Placeholder 2">
            <a:extLst>
              <a:ext uri="{FF2B5EF4-FFF2-40B4-BE49-F238E27FC236}">
                <a16:creationId xmlns:a16="http://schemas.microsoft.com/office/drawing/2014/main" id="{81123303-A6F2-4546-9CA8-E1B094CA4B3D}"/>
              </a:ext>
            </a:extLst>
          </p:cNvPr>
          <p:cNvSpPr txBox="1">
            <a:spLocks/>
          </p:cNvSpPr>
          <p:nvPr/>
        </p:nvSpPr>
        <p:spPr>
          <a:xfrm>
            <a:off x="492355" y="1707969"/>
            <a:ext cx="973788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s-CL" b="1" dirty="0">
                <a:solidFill>
                  <a:srgbClr val="008000"/>
                </a:solidFill>
                <a:latin typeface="Times New Roman"/>
                <a:cs typeface="Times New Roman"/>
              </a:rPr>
              <a:t>El Átomo es……..</a:t>
            </a:r>
          </a:p>
          <a:p>
            <a:pPr marL="0" indent="0" algn="just">
              <a:buFont typeface="Arial"/>
              <a:buNone/>
            </a:pPr>
            <a:r>
              <a:rPr lang="es-CL" b="1" dirty="0">
                <a:solidFill>
                  <a:srgbClr val="0000FF"/>
                </a:solidFill>
                <a:latin typeface="Times New Roman"/>
                <a:cs typeface="Times New Roman"/>
              </a:rPr>
              <a:t>la partícula más pequeña de un elemento, es indivisible y está constituido por partículas subatómicas:</a:t>
            </a:r>
          </a:p>
          <a:p>
            <a:pPr marL="0" indent="0" algn="just">
              <a:buFont typeface="Arial"/>
              <a:buNone/>
            </a:pPr>
            <a:endParaRPr lang="es-CL" b="1" dirty="0">
              <a:solidFill>
                <a:srgbClr val="0000FF"/>
              </a:solidFill>
              <a:latin typeface="Times New Roman"/>
              <a:cs typeface="Times New Roman"/>
            </a:endParaRPr>
          </a:p>
          <a:p>
            <a:pPr algn="just">
              <a:buClr>
                <a:srgbClr val="FF0000"/>
              </a:buClr>
              <a:buFont typeface="Wingdings" panose="05000000000000000000" pitchFamily="2" charset="2"/>
              <a:buChar char="v"/>
            </a:pPr>
            <a:r>
              <a:rPr lang="es-CL" b="1" dirty="0">
                <a:solidFill>
                  <a:srgbClr val="0000FF"/>
                </a:solidFill>
                <a:latin typeface="Times New Roman"/>
                <a:cs typeface="Times New Roman"/>
              </a:rPr>
              <a:t>Protones, </a:t>
            </a:r>
          </a:p>
          <a:p>
            <a:pPr algn="just">
              <a:buClr>
                <a:srgbClr val="FF0000"/>
              </a:buClr>
              <a:buFont typeface="Wingdings" panose="05000000000000000000" pitchFamily="2" charset="2"/>
              <a:buChar char="v"/>
            </a:pPr>
            <a:r>
              <a:rPr lang="es-CL" b="1" dirty="0">
                <a:solidFill>
                  <a:srgbClr val="0000FF"/>
                </a:solidFill>
                <a:latin typeface="Times New Roman"/>
                <a:cs typeface="Times New Roman"/>
              </a:rPr>
              <a:t>Neutrones </a:t>
            </a:r>
          </a:p>
          <a:p>
            <a:pPr algn="just">
              <a:buClr>
                <a:srgbClr val="FF0000"/>
              </a:buClr>
              <a:buFont typeface="Wingdings" panose="05000000000000000000" pitchFamily="2" charset="2"/>
              <a:buChar char="v"/>
            </a:pPr>
            <a:r>
              <a:rPr lang="es-CL" b="1" dirty="0">
                <a:solidFill>
                  <a:srgbClr val="0000FF"/>
                </a:solidFill>
                <a:latin typeface="Times New Roman"/>
                <a:cs typeface="Times New Roman"/>
              </a:rPr>
              <a:t>Electrones.</a:t>
            </a:r>
          </a:p>
        </p:txBody>
      </p:sp>
      <p:pic>
        <p:nvPicPr>
          <p:cNvPr id="7" name="Imagen 6">
            <a:extLst>
              <a:ext uri="{FF2B5EF4-FFF2-40B4-BE49-F238E27FC236}">
                <a16:creationId xmlns:a16="http://schemas.microsoft.com/office/drawing/2014/main" id="{781796EF-30CD-47EF-A5AA-7E931DAB49E0}"/>
              </a:ext>
            </a:extLst>
          </p:cNvPr>
          <p:cNvPicPr>
            <a:picLocks noChangeAspect="1"/>
          </p:cNvPicPr>
          <p:nvPr/>
        </p:nvPicPr>
        <p:blipFill>
          <a:blip r:embed="rId3"/>
          <a:stretch>
            <a:fillRect/>
          </a:stretch>
        </p:blipFill>
        <p:spPr>
          <a:xfrm>
            <a:off x="4462021" y="3591552"/>
            <a:ext cx="2857500" cy="2409825"/>
          </a:xfrm>
          <a:prstGeom prst="rect">
            <a:avLst/>
          </a:prstGeom>
        </p:spPr>
      </p:pic>
      <p:pic>
        <p:nvPicPr>
          <p:cNvPr id="12" name="Picture 4" descr="Resultado de imagen para 3d gif atomos gif">
            <a:extLst>
              <a:ext uri="{FF2B5EF4-FFF2-40B4-BE49-F238E27FC236}">
                <a16:creationId xmlns:a16="http://schemas.microsoft.com/office/drawing/2014/main" id="{2CF20FE0-C3A0-4C03-AF1D-0C28D32E7077}"/>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7472607" y="3631761"/>
            <a:ext cx="2329406" cy="232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35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extBox 1">
            <a:extLst>
              <a:ext uri="{FF2B5EF4-FFF2-40B4-BE49-F238E27FC236}">
                <a16:creationId xmlns:a16="http://schemas.microsoft.com/office/drawing/2014/main" id="{9652BBE2-66BC-4D0E-882F-0A204CAC96C2}"/>
              </a:ext>
            </a:extLst>
          </p:cNvPr>
          <p:cNvSpPr txBox="1"/>
          <p:nvPr/>
        </p:nvSpPr>
        <p:spPr>
          <a:xfrm>
            <a:off x="0" y="603434"/>
            <a:ext cx="7408946" cy="584776"/>
          </a:xfrm>
          <a:prstGeom prst="rect">
            <a:avLst/>
          </a:prstGeom>
          <a:noFill/>
        </p:spPr>
        <p:txBody>
          <a:bodyPr wrap="square" rtlCol="0">
            <a:spAutoFit/>
          </a:bodyPr>
          <a:lstStyle/>
          <a:p>
            <a:pPr algn="ctr" defTabSz="457200"/>
            <a:r>
              <a:rPr lang="es-CL" sz="3200" b="1" dirty="0">
                <a:solidFill>
                  <a:srgbClr val="008000"/>
                </a:solidFill>
                <a:latin typeface="Times New Roman"/>
                <a:cs typeface="Times New Roman"/>
              </a:rPr>
              <a:t>MASA ATÓMICA PROMEDIO</a:t>
            </a:r>
          </a:p>
        </p:txBody>
      </p:sp>
      <p:sp>
        <p:nvSpPr>
          <p:cNvPr id="6" name="Rectángulo 5">
            <a:extLst>
              <a:ext uri="{FF2B5EF4-FFF2-40B4-BE49-F238E27FC236}">
                <a16:creationId xmlns:a16="http://schemas.microsoft.com/office/drawing/2014/main" id="{26FA69EC-4B29-4EF5-8E27-A0C0C5DB77CE}"/>
              </a:ext>
            </a:extLst>
          </p:cNvPr>
          <p:cNvSpPr/>
          <p:nvPr/>
        </p:nvSpPr>
        <p:spPr>
          <a:xfrm>
            <a:off x="503548" y="1769861"/>
            <a:ext cx="9107177" cy="2308324"/>
          </a:xfrm>
          <a:prstGeom prst="rect">
            <a:avLst/>
          </a:prstGeom>
        </p:spPr>
        <p:txBody>
          <a:bodyPr wrap="square">
            <a:spAutoFit/>
          </a:bodyPr>
          <a:lstStyle/>
          <a:p>
            <a:pPr algn="just"/>
            <a:r>
              <a:rPr lang="es-CL" sz="2400" dirty="0">
                <a:solidFill>
                  <a:srgbClr val="0000FF"/>
                </a:solidFill>
                <a:latin typeface="Times New Roman" panose="02020603050405020304" pitchFamily="18" charset="0"/>
              </a:rPr>
              <a:t>Cuando se busca la masa atómica del carbono en una tabla periódica, se encontrará que su valor no es 12.00 </a:t>
            </a:r>
            <a:r>
              <a:rPr lang="es-CL" sz="2400" dirty="0" err="1">
                <a:solidFill>
                  <a:srgbClr val="0000FF"/>
                </a:solidFill>
                <a:latin typeface="Times New Roman" panose="02020603050405020304" pitchFamily="18" charset="0"/>
              </a:rPr>
              <a:t>uma</a:t>
            </a:r>
            <a:r>
              <a:rPr lang="es-CL" sz="2400" dirty="0">
                <a:solidFill>
                  <a:srgbClr val="0000FF"/>
                </a:solidFill>
                <a:latin typeface="Times New Roman" panose="02020603050405020304" pitchFamily="18" charset="0"/>
              </a:rPr>
              <a:t>, sino 12.01 </a:t>
            </a:r>
            <a:r>
              <a:rPr lang="es-CL" sz="2400" dirty="0" err="1">
                <a:solidFill>
                  <a:srgbClr val="0000FF"/>
                </a:solidFill>
                <a:latin typeface="Times New Roman" panose="02020603050405020304" pitchFamily="18" charset="0"/>
              </a:rPr>
              <a:t>uma</a:t>
            </a:r>
            <a:r>
              <a:rPr lang="es-CL" sz="2400" dirty="0">
                <a:solidFill>
                  <a:srgbClr val="0000FF"/>
                </a:solidFill>
                <a:latin typeface="Times New Roman" panose="02020603050405020304" pitchFamily="18" charset="0"/>
              </a:rPr>
              <a:t>. La razón de esta diferencia es que la mayor parte de los elementos de origen natural (incluido el carbono) tienen más de un isótopo. Esto significa que al medir la masa atómica de un elemento, por lo general se debe establecer la </a:t>
            </a:r>
            <a:r>
              <a:rPr lang="es-CL" sz="2400" b="1" i="1" dirty="0">
                <a:solidFill>
                  <a:srgbClr val="008000"/>
                </a:solidFill>
                <a:latin typeface="Times New Roman" panose="02020603050405020304" pitchFamily="18" charset="0"/>
              </a:rPr>
              <a:t>masa promedio </a:t>
            </a:r>
            <a:r>
              <a:rPr lang="es-CL" sz="2400" dirty="0">
                <a:solidFill>
                  <a:srgbClr val="0000FF"/>
                </a:solidFill>
                <a:latin typeface="Times New Roman" panose="02020603050405020304" pitchFamily="18" charset="0"/>
              </a:rPr>
              <a:t>de la mezcla natural de los isótopos.</a:t>
            </a:r>
          </a:p>
        </p:txBody>
      </p:sp>
      <p:sp>
        <p:nvSpPr>
          <p:cNvPr id="7" name="Rectángulo 6">
            <a:extLst>
              <a:ext uri="{FF2B5EF4-FFF2-40B4-BE49-F238E27FC236}">
                <a16:creationId xmlns:a16="http://schemas.microsoft.com/office/drawing/2014/main" id="{74A80F75-17B5-4E30-9807-D236D9441C1C}"/>
              </a:ext>
            </a:extLst>
          </p:cNvPr>
          <p:cNvSpPr/>
          <p:nvPr/>
        </p:nvSpPr>
        <p:spPr>
          <a:xfrm>
            <a:off x="208273" y="4760351"/>
            <a:ext cx="11261103" cy="1569660"/>
          </a:xfrm>
          <a:prstGeom prst="rect">
            <a:avLst/>
          </a:prstGeom>
        </p:spPr>
        <p:txBody>
          <a:bodyPr wrap="square">
            <a:spAutoFit/>
          </a:bodyPr>
          <a:lstStyle/>
          <a:p>
            <a:pPr lvl="0" algn="ctr" defTabSz="457200"/>
            <a:r>
              <a:rPr lang="es-CL" sz="3200" dirty="0">
                <a:solidFill>
                  <a:srgbClr val="0000FF"/>
                </a:solidFill>
                <a:latin typeface="Times New Roman"/>
                <a:cs typeface="Times New Roman"/>
              </a:rPr>
              <a:t>Para determinar la masa atómica promedio de los elementos es necesario conocer </a:t>
            </a:r>
            <a:r>
              <a:rPr lang="es-CL" sz="3200" b="1" i="1" dirty="0">
                <a:solidFill>
                  <a:srgbClr val="FF0000"/>
                </a:solidFill>
                <a:latin typeface="Times New Roman"/>
                <a:cs typeface="Times New Roman"/>
              </a:rPr>
              <a:t>la masa atómica relativa de los isótopos y su abundancia relativa en la naturaleza</a:t>
            </a:r>
          </a:p>
        </p:txBody>
      </p:sp>
    </p:spTree>
    <p:extLst>
      <p:ext uri="{BB962C8B-B14F-4D97-AF65-F5344CB8AC3E}">
        <p14:creationId xmlns:p14="http://schemas.microsoft.com/office/powerpoint/2010/main" val="151053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34 Rectángulo">
            <a:extLst>
              <a:ext uri="{FF2B5EF4-FFF2-40B4-BE49-F238E27FC236}">
                <a16:creationId xmlns:a16="http://schemas.microsoft.com/office/drawing/2014/main" id="{B890D603-5082-4B8F-B0E3-D32E115B299B}"/>
              </a:ext>
            </a:extLst>
          </p:cNvPr>
          <p:cNvSpPr/>
          <p:nvPr/>
        </p:nvSpPr>
        <p:spPr>
          <a:xfrm>
            <a:off x="312651" y="3794618"/>
            <a:ext cx="9590429" cy="18715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2000" dirty="0">
                <a:solidFill>
                  <a:srgbClr val="FF9933"/>
                </a:solidFill>
                <a:latin typeface="Lucida Sans Unicode" panose="020B0602030504020204" pitchFamily="34" charset="0"/>
                <a:cs typeface="Lucida Sans Unicode" panose="020B0602030504020204" pitchFamily="34" charset="0"/>
              </a:rPr>
              <a:t>EJEMPLO: </a:t>
            </a:r>
            <a:r>
              <a:rPr lang="es-MX" sz="2000" dirty="0">
                <a:solidFill>
                  <a:schemeClr val="accent5">
                    <a:lumMod val="75000"/>
                  </a:schemeClr>
                </a:solidFill>
                <a:latin typeface="Lucida Sans Unicode" panose="020B0602030504020204" pitchFamily="34" charset="0"/>
                <a:cs typeface="Lucida Sans Unicode" panose="020B0602030504020204" pitchFamily="34" charset="0"/>
              </a:rPr>
              <a:t>El cloro posee 2 isótopos: </a:t>
            </a:r>
            <a:r>
              <a:rPr lang="es-MX" sz="2000" baseline="30000" dirty="0">
                <a:solidFill>
                  <a:schemeClr val="accent5">
                    <a:lumMod val="75000"/>
                  </a:schemeClr>
                </a:solidFill>
                <a:latin typeface="Lucida Sans Unicode" panose="020B0602030504020204" pitchFamily="34" charset="0"/>
                <a:cs typeface="Lucida Sans Unicode" panose="020B0602030504020204" pitchFamily="34" charset="0"/>
              </a:rPr>
              <a:t>35</a:t>
            </a:r>
            <a:r>
              <a:rPr lang="es-MX" sz="2000" dirty="0">
                <a:solidFill>
                  <a:schemeClr val="accent5">
                    <a:lumMod val="75000"/>
                  </a:schemeClr>
                </a:solidFill>
                <a:latin typeface="Lucida Sans Unicode" panose="020B0602030504020204" pitchFamily="34" charset="0"/>
                <a:cs typeface="Lucida Sans Unicode" panose="020B0602030504020204" pitchFamily="34" charset="0"/>
              </a:rPr>
              <a:t>Cl y </a:t>
            </a:r>
            <a:r>
              <a:rPr lang="es-MX" sz="2000" baseline="30000" dirty="0">
                <a:solidFill>
                  <a:schemeClr val="accent5">
                    <a:lumMod val="75000"/>
                  </a:schemeClr>
                </a:solidFill>
                <a:latin typeface="Lucida Sans Unicode" panose="020B0602030504020204" pitchFamily="34" charset="0"/>
                <a:cs typeface="Lucida Sans Unicode" panose="020B0602030504020204" pitchFamily="34" charset="0"/>
              </a:rPr>
              <a:t>37</a:t>
            </a:r>
            <a:r>
              <a:rPr lang="es-MX" sz="2000" dirty="0">
                <a:solidFill>
                  <a:schemeClr val="accent5">
                    <a:lumMod val="75000"/>
                  </a:schemeClr>
                </a:solidFill>
                <a:latin typeface="Lucida Sans Unicode" panose="020B0602030504020204" pitchFamily="34" charset="0"/>
                <a:cs typeface="Lucida Sans Unicode" panose="020B0602030504020204" pitchFamily="34" charset="0"/>
              </a:rPr>
              <a:t>Cl la masa atómica respectivamente son 34,97 y 36,97 </a:t>
            </a:r>
            <a:r>
              <a:rPr lang="es-MX" sz="2000" dirty="0" err="1">
                <a:solidFill>
                  <a:schemeClr val="accent5">
                    <a:lumMod val="75000"/>
                  </a:schemeClr>
                </a:solidFill>
                <a:latin typeface="Lucida Sans Unicode" panose="020B0602030504020204" pitchFamily="34" charset="0"/>
                <a:cs typeface="Lucida Sans Unicode" panose="020B0602030504020204" pitchFamily="34" charset="0"/>
              </a:rPr>
              <a:t>uma</a:t>
            </a:r>
            <a:r>
              <a:rPr lang="es-MX" sz="2000" dirty="0">
                <a:solidFill>
                  <a:schemeClr val="accent5">
                    <a:lumMod val="75000"/>
                  </a:schemeClr>
                </a:solidFill>
                <a:latin typeface="Lucida Sans Unicode" panose="020B0602030504020204" pitchFamily="34" charset="0"/>
                <a:cs typeface="Lucida Sans Unicode" panose="020B0602030504020204" pitchFamily="34" charset="0"/>
              </a:rPr>
              <a:t> y su abundancia 75,73 % y 24,47%. Determine la masa atómica del cloro.</a:t>
            </a:r>
          </a:p>
          <a:p>
            <a:pPr algn="just"/>
            <a:endParaRPr lang="es-MX" sz="2000" dirty="0">
              <a:solidFill>
                <a:schemeClr val="tx1"/>
              </a:solidFill>
              <a:latin typeface="Lucida Sans Unicode" panose="020B0602030504020204" pitchFamily="34" charset="0"/>
              <a:cs typeface="Lucida Sans Unicode" panose="020B0602030504020204" pitchFamily="34" charset="0"/>
            </a:endParaRPr>
          </a:p>
          <a:p>
            <a:pPr algn="just"/>
            <a:r>
              <a:rPr lang="es-CL" sz="2000" dirty="0">
                <a:solidFill>
                  <a:srgbClr val="FF9933"/>
                </a:solidFill>
                <a:latin typeface="Lucida Sans Unicode" panose="020B0602030504020204" pitchFamily="34" charset="0"/>
                <a:cs typeface="Lucida Sans Unicode" panose="020B0602030504020204" pitchFamily="34" charset="0"/>
              </a:rPr>
              <a:t>Masa atómica =  </a:t>
            </a:r>
            <a:r>
              <a:rPr lang="es-CL" sz="2000" u="sng" dirty="0">
                <a:solidFill>
                  <a:srgbClr val="FF9933"/>
                </a:solidFill>
                <a:latin typeface="Lucida Sans Unicode" panose="020B0602030504020204" pitchFamily="34" charset="0"/>
                <a:cs typeface="Lucida Sans Unicode" panose="020B0602030504020204" pitchFamily="34" charset="0"/>
              </a:rPr>
              <a:t>(34,97 x 75,73) + (36,97 x 24,47) </a:t>
            </a:r>
            <a:r>
              <a:rPr lang="es-CL" sz="2000" dirty="0">
                <a:solidFill>
                  <a:srgbClr val="FF9933"/>
                </a:solidFill>
                <a:latin typeface="Lucida Sans Unicode" panose="020B0602030504020204" pitchFamily="34" charset="0"/>
                <a:cs typeface="Lucida Sans Unicode" panose="020B0602030504020204" pitchFamily="34" charset="0"/>
              </a:rPr>
              <a:t> = 35,46 </a:t>
            </a:r>
            <a:r>
              <a:rPr lang="es-CL" sz="2000" dirty="0" err="1">
                <a:solidFill>
                  <a:srgbClr val="FF9933"/>
                </a:solidFill>
                <a:latin typeface="Lucida Sans Unicode" panose="020B0602030504020204" pitchFamily="34" charset="0"/>
                <a:cs typeface="Lucida Sans Unicode" panose="020B0602030504020204" pitchFamily="34" charset="0"/>
              </a:rPr>
              <a:t>uma</a:t>
            </a:r>
            <a:endParaRPr lang="es-CL" sz="2000" u="sng" dirty="0">
              <a:solidFill>
                <a:srgbClr val="FF9933"/>
              </a:solidFill>
              <a:latin typeface="Lucida Sans Unicode" panose="020B0602030504020204" pitchFamily="34" charset="0"/>
              <a:cs typeface="Lucida Sans Unicode" panose="020B0602030504020204" pitchFamily="34" charset="0"/>
            </a:endParaRPr>
          </a:p>
          <a:p>
            <a:pPr algn="just"/>
            <a:r>
              <a:rPr lang="es-CL" sz="2000" dirty="0">
                <a:solidFill>
                  <a:srgbClr val="FF9933"/>
                </a:solidFill>
                <a:latin typeface="Lucida Sans Unicode" panose="020B0602030504020204" pitchFamily="34" charset="0"/>
                <a:cs typeface="Lucida Sans Unicode" panose="020B0602030504020204" pitchFamily="34" charset="0"/>
              </a:rPr>
              <a:t>                                                   100</a:t>
            </a:r>
          </a:p>
        </p:txBody>
      </p:sp>
      <p:grpSp>
        <p:nvGrpSpPr>
          <p:cNvPr id="6" name="24 Grupo">
            <a:extLst>
              <a:ext uri="{FF2B5EF4-FFF2-40B4-BE49-F238E27FC236}">
                <a16:creationId xmlns:a16="http://schemas.microsoft.com/office/drawing/2014/main" id="{67A3B6A2-54BA-4530-BC7C-598EABE69547}"/>
              </a:ext>
            </a:extLst>
          </p:cNvPr>
          <p:cNvGrpSpPr/>
          <p:nvPr/>
        </p:nvGrpSpPr>
        <p:grpSpPr>
          <a:xfrm>
            <a:off x="388851" y="1833050"/>
            <a:ext cx="9124133" cy="954107"/>
            <a:chOff x="591224" y="2798485"/>
            <a:chExt cx="8153400" cy="954107"/>
          </a:xfrm>
        </p:grpSpPr>
        <p:sp>
          <p:nvSpPr>
            <p:cNvPr id="7" name="30 CuadroTexto">
              <a:extLst>
                <a:ext uri="{FF2B5EF4-FFF2-40B4-BE49-F238E27FC236}">
                  <a16:creationId xmlns:a16="http://schemas.microsoft.com/office/drawing/2014/main" id="{5A85E780-1B0E-4304-AE58-59AC37E7FA42}"/>
                </a:ext>
              </a:extLst>
            </p:cNvPr>
            <p:cNvSpPr txBox="1"/>
            <p:nvPr/>
          </p:nvSpPr>
          <p:spPr>
            <a:xfrm>
              <a:off x="591224" y="2798485"/>
              <a:ext cx="8153400" cy="954107"/>
            </a:xfrm>
            <a:prstGeom prst="rect">
              <a:avLst/>
            </a:prstGeom>
            <a:solidFill>
              <a:schemeClr val="accent6"/>
            </a:solidFill>
          </p:spPr>
          <p:txBody>
            <a:bodyPr wrap="square" rtlCol="0" anchor="ctr">
              <a:spAutoFit/>
            </a:bodyPr>
            <a:lstStyle/>
            <a:p>
              <a:pPr algn="ctr"/>
              <a:r>
                <a:rPr lang="es-CL" sz="2400" dirty="0">
                  <a:solidFill>
                    <a:schemeClr val="bg1"/>
                  </a:solidFill>
                  <a:latin typeface="Lucida Sans Unicode" panose="020B0602030504020204" pitchFamily="34" charset="0"/>
                  <a:cs typeface="Lucida Sans Unicode" panose="020B0602030504020204" pitchFamily="34" charset="0"/>
                </a:rPr>
                <a:t>Masa atómica  = </a:t>
              </a:r>
              <a:r>
                <a:rPr lang="es-CL" sz="3200" dirty="0">
                  <a:solidFill>
                    <a:schemeClr val="bg1"/>
                  </a:solidFill>
                  <a:latin typeface="Lucida Sans Unicode" panose="020B0602030504020204" pitchFamily="34" charset="0"/>
                  <a:cs typeface="Lucida Sans Unicode" panose="020B0602030504020204" pitchFamily="34" charset="0"/>
                </a:rPr>
                <a:t>∑</a:t>
              </a:r>
              <a:r>
                <a:rPr lang="es-CL" sz="2400" dirty="0">
                  <a:solidFill>
                    <a:schemeClr val="bg1"/>
                  </a:solidFill>
                  <a:latin typeface="Lucida Sans Unicode" panose="020B0602030504020204" pitchFamily="34" charset="0"/>
                  <a:cs typeface="Lucida Sans Unicode" panose="020B0602030504020204" pitchFamily="34" charset="0"/>
                </a:rPr>
                <a:t> (masa isótopo x  % de abundancia )      			100</a:t>
              </a:r>
            </a:p>
          </p:txBody>
        </p:sp>
        <p:cxnSp>
          <p:nvCxnSpPr>
            <p:cNvPr id="8" name="33 Conector recto">
              <a:extLst>
                <a:ext uri="{FF2B5EF4-FFF2-40B4-BE49-F238E27FC236}">
                  <a16:creationId xmlns:a16="http://schemas.microsoft.com/office/drawing/2014/main" id="{546984D1-0327-43C0-ABB4-660FCDA692F7}"/>
                </a:ext>
              </a:extLst>
            </p:cNvPr>
            <p:cNvCxnSpPr/>
            <p:nvPr/>
          </p:nvCxnSpPr>
          <p:spPr>
            <a:xfrm>
              <a:off x="3242793" y="3275538"/>
              <a:ext cx="5105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Box 1">
            <a:extLst>
              <a:ext uri="{FF2B5EF4-FFF2-40B4-BE49-F238E27FC236}">
                <a16:creationId xmlns:a16="http://schemas.microsoft.com/office/drawing/2014/main" id="{E867FBF3-79B2-4770-B504-EDE1AE6C4130}"/>
              </a:ext>
            </a:extLst>
          </p:cNvPr>
          <p:cNvSpPr txBox="1"/>
          <p:nvPr/>
        </p:nvSpPr>
        <p:spPr>
          <a:xfrm>
            <a:off x="867183" y="526005"/>
            <a:ext cx="7408946" cy="584775"/>
          </a:xfrm>
          <a:prstGeom prst="rect">
            <a:avLst/>
          </a:prstGeom>
          <a:noFill/>
        </p:spPr>
        <p:txBody>
          <a:bodyPr wrap="square" rtlCol="0">
            <a:spAutoFit/>
          </a:bodyPr>
          <a:lstStyle/>
          <a:p>
            <a:pPr algn="ctr" defTabSz="457200"/>
            <a:r>
              <a:rPr lang="es-CL" sz="3200" b="1" dirty="0">
                <a:solidFill>
                  <a:srgbClr val="008000"/>
                </a:solidFill>
                <a:latin typeface="Times New Roman"/>
                <a:cs typeface="Times New Roman"/>
              </a:rPr>
              <a:t>¿CÓMO SE CALCULA? </a:t>
            </a:r>
          </a:p>
        </p:txBody>
      </p:sp>
    </p:spTree>
    <p:extLst>
      <p:ext uri="{BB962C8B-B14F-4D97-AF65-F5344CB8AC3E}">
        <p14:creationId xmlns:p14="http://schemas.microsoft.com/office/powerpoint/2010/main" val="25478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2" name="Rectángulo 1">
            <a:extLst>
              <a:ext uri="{FF2B5EF4-FFF2-40B4-BE49-F238E27FC236}">
                <a16:creationId xmlns:a16="http://schemas.microsoft.com/office/drawing/2014/main" id="{D996E788-AB3A-BB40-A10B-D206695A9763}"/>
              </a:ext>
            </a:extLst>
          </p:cNvPr>
          <p:cNvSpPr/>
          <p:nvPr/>
        </p:nvSpPr>
        <p:spPr>
          <a:xfrm>
            <a:off x="7445" y="-65"/>
            <a:ext cx="12192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746B96A4-EA0A-CE4C-8534-93AE9B019E0C}"/>
              </a:ext>
            </a:extLst>
          </p:cNvPr>
          <p:cNvSpPr txBox="1"/>
          <p:nvPr/>
        </p:nvSpPr>
        <p:spPr>
          <a:xfrm>
            <a:off x="2027436" y="2931560"/>
            <a:ext cx="778096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0" b="0" i="0" u="none" strike="noStrike" kern="1200" cap="none" spc="0" normalizeH="0" baseline="0" noProof="0" dirty="0">
                <a:ln>
                  <a:noFill/>
                </a:ln>
                <a:solidFill>
                  <a:srgbClr val="FFFFFF"/>
                </a:solidFill>
                <a:effectLst/>
                <a:uLnTx/>
                <a:uFillTx/>
                <a:latin typeface="Karla"/>
                <a:ea typeface="Karla"/>
                <a:cs typeface="+mn-cs"/>
                <a:sym typeface="Karla"/>
              </a:rPr>
              <a:t>Ejercicios</a:t>
            </a:r>
            <a:r>
              <a:rPr kumimoji="0" lang="es-CL" sz="6000" b="1" i="0" u="none" strike="noStrike" kern="1200" cap="none" spc="0" normalizeH="0" baseline="0" noProof="0" dirty="0">
                <a:ln>
                  <a:noFill/>
                </a:ln>
                <a:solidFill>
                  <a:srgbClr val="FFFFFF"/>
                </a:solidFill>
                <a:effectLst/>
                <a:uLnTx/>
                <a:uFillTx/>
                <a:latin typeface="Karla"/>
                <a:ea typeface="Karla"/>
                <a:cs typeface="+mn-cs"/>
                <a:sym typeface="Karla"/>
              </a:rPr>
              <a:t> </a:t>
            </a:r>
          </a:p>
        </p:txBody>
      </p:sp>
      <p:grpSp>
        <p:nvGrpSpPr>
          <p:cNvPr id="12" name="Shape 257">
            <a:extLst>
              <a:ext uri="{FF2B5EF4-FFF2-40B4-BE49-F238E27FC236}">
                <a16:creationId xmlns:a16="http://schemas.microsoft.com/office/drawing/2014/main" id="{0B000DA5-B3AC-9D44-8654-43264A3FED4D}"/>
              </a:ext>
            </a:extLst>
          </p:cNvPr>
          <p:cNvGrpSpPr/>
          <p:nvPr/>
        </p:nvGrpSpPr>
        <p:grpSpPr>
          <a:xfrm>
            <a:off x="5125820" y="1447365"/>
            <a:ext cx="1171845" cy="1045591"/>
            <a:chOff x="5233525" y="4954450"/>
            <a:chExt cx="538275" cy="516350"/>
          </a:xfrm>
        </p:grpSpPr>
        <p:sp>
          <p:nvSpPr>
            <p:cNvPr id="13" name="Shape 258">
              <a:extLst>
                <a:ext uri="{FF2B5EF4-FFF2-40B4-BE49-F238E27FC236}">
                  <a16:creationId xmlns:a16="http://schemas.microsoft.com/office/drawing/2014/main" id="{1A2C3B86-0821-404A-BACC-17EE15CCD7EC}"/>
                </a:ext>
              </a:extLst>
            </p:cNvPr>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259">
              <a:extLst>
                <a:ext uri="{FF2B5EF4-FFF2-40B4-BE49-F238E27FC236}">
                  <a16:creationId xmlns:a16="http://schemas.microsoft.com/office/drawing/2014/main" id="{D6B3C9FC-CF33-CC42-B325-D63D99A40BC4}"/>
                </a:ext>
              </a:extLst>
            </p:cNvPr>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260">
              <a:extLst>
                <a:ext uri="{FF2B5EF4-FFF2-40B4-BE49-F238E27FC236}">
                  <a16:creationId xmlns:a16="http://schemas.microsoft.com/office/drawing/2014/main" id="{4CEE2F3B-44DD-D647-A59E-9D93446C85DC}"/>
                </a:ext>
              </a:extLst>
            </p:cNvPr>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Shape 261">
              <a:extLst>
                <a:ext uri="{FF2B5EF4-FFF2-40B4-BE49-F238E27FC236}">
                  <a16:creationId xmlns:a16="http://schemas.microsoft.com/office/drawing/2014/main" id="{281AA700-4900-E546-B48F-964CCFBEC412}"/>
                </a:ext>
              </a:extLst>
            </p:cNvPr>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Shape 262">
              <a:extLst>
                <a:ext uri="{FF2B5EF4-FFF2-40B4-BE49-F238E27FC236}">
                  <a16:creationId xmlns:a16="http://schemas.microsoft.com/office/drawing/2014/main" id="{1BE842C3-3E26-B442-9B97-A6FB90BDCE62}"/>
                </a:ext>
              </a:extLst>
            </p:cNvPr>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hape 263">
              <a:extLst>
                <a:ext uri="{FF2B5EF4-FFF2-40B4-BE49-F238E27FC236}">
                  <a16:creationId xmlns:a16="http://schemas.microsoft.com/office/drawing/2014/main" id="{99576A61-9DDB-734F-8202-4529805E7411}"/>
                </a:ext>
              </a:extLst>
            </p:cNvPr>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Shape 264">
              <a:extLst>
                <a:ext uri="{FF2B5EF4-FFF2-40B4-BE49-F238E27FC236}">
                  <a16:creationId xmlns:a16="http://schemas.microsoft.com/office/drawing/2014/main" id="{CCC19CE9-D8AF-A941-B7F2-ADEB95D8EF1D}"/>
                </a:ext>
              </a:extLst>
            </p:cNvPr>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Shape 265">
              <a:extLst>
                <a:ext uri="{FF2B5EF4-FFF2-40B4-BE49-F238E27FC236}">
                  <a16:creationId xmlns:a16="http://schemas.microsoft.com/office/drawing/2014/main" id="{9497B534-F53E-3B48-A568-C6D997F0E9B9}"/>
                </a:ext>
              </a:extLst>
            </p:cNvPr>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hape 266">
              <a:extLst>
                <a:ext uri="{FF2B5EF4-FFF2-40B4-BE49-F238E27FC236}">
                  <a16:creationId xmlns:a16="http://schemas.microsoft.com/office/drawing/2014/main" id="{EE342458-27A0-1640-AB1E-823B48272C93}"/>
                </a:ext>
              </a:extLst>
            </p:cNvPr>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Shape 267">
              <a:extLst>
                <a:ext uri="{FF2B5EF4-FFF2-40B4-BE49-F238E27FC236}">
                  <a16:creationId xmlns:a16="http://schemas.microsoft.com/office/drawing/2014/main" id="{D754BB4B-8A37-0B4E-98F6-7FDE2874166D}"/>
                </a:ext>
              </a:extLst>
            </p:cNvPr>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Shape 268">
              <a:extLst>
                <a:ext uri="{FF2B5EF4-FFF2-40B4-BE49-F238E27FC236}">
                  <a16:creationId xmlns:a16="http://schemas.microsoft.com/office/drawing/2014/main" id="{93F74C4E-7263-8840-92E2-15591A264051}"/>
                </a:ext>
              </a:extLst>
            </p:cNvPr>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5" name="Imagen 24">
            <a:extLst>
              <a:ext uri="{FF2B5EF4-FFF2-40B4-BE49-F238E27FC236}">
                <a16:creationId xmlns:a16="http://schemas.microsoft.com/office/drawing/2014/main" id="{A8176775-6FB5-D74D-9F2E-89D96925B7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21706" y="135466"/>
            <a:ext cx="2116765" cy="1058383"/>
          </a:xfrm>
          <a:prstGeom prst="rect">
            <a:avLst/>
          </a:prstGeom>
        </p:spPr>
      </p:pic>
      <p:sp>
        <p:nvSpPr>
          <p:cNvPr id="27" name="CuadroTexto 26">
            <a:extLst>
              <a:ext uri="{FF2B5EF4-FFF2-40B4-BE49-F238E27FC236}">
                <a16:creationId xmlns:a16="http://schemas.microsoft.com/office/drawing/2014/main" id="{4B03D6BD-96B9-2A47-98AF-F2D9DFD7FF6C}"/>
              </a:ext>
            </a:extLst>
          </p:cNvPr>
          <p:cNvSpPr txBox="1"/>
          <p:nvPr/>
        </p:nvSpPr>
        <p:spPr>
          <a:xfrm>
            <a:off x="308345" y="224147"/>
            <a:ext cx="703329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6000" b="1" i="0" u="none" strike="noStrike" kern="1200" cap="none" spc="0" normalizeH="0" baseline="0" noProof="0" dirty="0">
                <a:ln>
                  <a:noFill/>
                </a:ln>
                <a:solidFill>
                  <a:srgbClr val="FFFFFF"/>
                </a:solidFill>
                <a:effectLst/>
                <a:uLnTx/>
                <a:uFillTx/>
                <a:latin typeface="Karla"/>
                <a:ea typeface="Karla"/>
                <a:cs typeface="+mn-cs"/>
                <a:sym typeface="Karla"/>
              </a:rPr>
              <a:t>Unidad I</a:t>
            </a:r>
          </a:p>
        </p:txBody>
      </p:sp>
    </p:spTree>
    <p:extLst>
      <p:ext uri="{BB962C8B-B14F-4D97-AF65-F5344CB8AC3E}">
        <p14:creationId xmlns:p14="http://schemas.microsoft.com/office/powerpoint/2010/main" val="26052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1893">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a:xfrm>
            <a:off x="11390968" y="6333135"/>
            <a:ext cx="897909" cy="52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white"/>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L" sz="1200" b="0" i="0" u="none" strike="noStrike" kern="1200" cap="none" spc="0" normalizeH="0" baseline="0" noProof="0" dirty="0">
              <a:ln>
                <a:noFill/>
              </a:ln>
              <a:solidFill>
                <a:prstClr val="white"/>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94046" y="256871"/>
            <a:ext cx="2597954" cy="1058383"/>
          </a:xfrm>
          <a:prstGeom prst="rect">
            <a:avLst/>
          </a:prstGeom>
        </p:spPr>
      </p:pic>
      <p:sp>
        <p:nvSpPr>
          <p:cNvPr id="6" name="CuadroTexto 1">
            <a:extLst>
              <a:ext uri="{FF2B5EF4-FFF2-40B4-BE49-F238E27FC236}">
                <a16:creationId xmlns:a16="http://schemas.microsoft.com/office/drawing/2014/main" id="{28363BE8-33CD-994F-8D3C-219206BA783B}"/>
              </a:ext>
            </a:extLst>
          </p:cNvPr>
          <p:cNvSpPr txBox="1">
            <a:spLocks noChangeArrowheads="1"/>
          </p:cNvSpPr>
          <p:nvPr/>
        </p:nvSpPr>
        <p:spPr bwMode="auto">
          <a:xfrm>
            <a:off x="223638" y="245730"/>
            <a:ext cx="8991799" cy="199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auto" latinLnBrk="0" hangingPunct="1">
              <a:lnSpc>
                <a:spcPct val="150000"/>
              </a:lnSpc>
              <a:spcBef>
                <a:spcPct val="0"/>
              </a:spcBef>
              <a:spcAft>
                <a:spcPts val="0"/>
              </a:spcAft>
              <a:buClrTx/>
              <a:buSzTx/>
              <a:buFontTx/>
              <a:buNone/>
              <a:tabLst/>
              <a:defRPr/>
            </a:pPr>
            <a:r>
              <a:rPr lang="es-CL" altLang="es-CL" sz="2400" b="1" dirty="0">
                <a:solidFill>
                  <a:srgbClr val="5B9BD5">
                    <a:lumMod val="75000"/>
                  </a:srgbClr>
                </a:solidFill>
                <a:latin typeface="Lucida Sans Unicode" panose="020B0602030504020204" pitchFamily="34" charset="0"/>
                <a:cs typeface="Lucida Sans Unicode" panose="020B0602030504020204" pitchFamily="34" charset="0"/>
              </a:rPr>
              <a:t>1</a:t>
            </a:r>
            <a:r>
              <a:rPr kumimoji="0" lang="es-CL" altLang="es-CL" sz="2000" b="1"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rPr>
              <a:t>.- </a:t>
            </a:r>
            <a:r>
              <a:rPr kumimoji="0" lang="es-CL" altLang="es-CL" sz="2000" b="0"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rPr>
              <a:t>A partir de los valores entregados en la tabla, calcule la masa atómica promedio del Potasio</a:t>
            </a: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s-CL" altLang="es-CL" sz="2000" b="1"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s-CL" altLang="es-CL" sz="2000" b="1"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endParaRPr>
          </a:p>
        </p:txBody>
      </p:sp>
      <p:pic>
        <p:nvPicPr>
          <p:cNvPr id="7" name="Picture 1">
            <a:extLst>
              <a:ext uri="{FF2B5EF4-FFF2-40B4-BE49-F238E27FC236}">
                <a16:creationId xmlns:a16="http://schemas.microsoft.com/office/drawing/2014/main" id="{8E780968-E0DB-8345-B5F0-EB8BF0B8025D}"/>
              </a:ext>
            </a:extLst>
          </p:cNvPr>
          <p:cNvPicPr>
            <a:picLocks noChangeAspect="1" noChangeArrowheads="1"/>
          </p:cNvPicPr>
          <p:nvPr/>
        </p:nvPicPr>
        <p:blipFill>
          <a:blip r:embed="rId3" cstate="print"/>
          <a:srcRect/>
          <a:stretch>
            <a:fillRect/>
          </a:stretch>
        </p:blipFill>
        <p:spPr bwMode="auto">
          <a:xfrm>
            <a:off x="900012" y="1812412"/>
            <a:ext cx="7639050" cy="2495550"/>
          </a:xfrm>
          <a:prstGeom prst="rect">
            <a:avLst/>
          </a:prstGeom>
          <a:noFill/>
          <a:ln w="9525">
            <a:noFill/>
            <a:miter lim="800000"/>
            <a:headEnd/>
            <a:tailEnd/>
          </a:ln>
        </p:spPr>
      </p:pic>
    </p:spTree>
    <p:extLst>
      <p:ext uri="{BB962C8B-B14F-4D97-AF65-F5344CB8AC3E}">
        <p14:creationId xmlns:p14="http://schemas.microsoft.com/office/powerpoint/2010/main" val="137066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1893">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a:xfrm>
            <a:off x="11390968" y="6333135"/>
            <a:ext cx="897909" cy="52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white"/>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CL" sz="1200" b="0" i="0" u="none" strike="noStrike" kern="1200" cap="none" spc="0" normalizeH="0" baseline="0" noProof="0" dirty="0">
              <a:ln>
                <a:noFill/>
              </a:ln>
              <a:solidFill>
                <a:prstClr val="white"/>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94046" y="256871"/>
            <a:ext cx="2597954" cy="1058383"/>
          </a:xfrm>
          <a:prstGeom prst="rect">
            <a:avLst/>
          </a:prstGeom>
        </p:spPr>
      </p:pic>
      <p:sp>
        <p:nvSpPr>
          <p:cNvPr id="8" name="CuadroTexto 1">
            <a:extLst>
              <a:ext uri="{FF2B5EF4-FFF2-40B4-BE49-F238E27FC236}">
                <a16:creationId xmlns:a16="http://schemas.microsoft.com/office/drawing/2014/main" id="{0C06CA06-D0A5-3C45-883D-AC89F26E85F3}"/>
              </a:ext>
            </a:extLst>
          </p:cNvPr>
          <p:cNvSpPr txBox="1">
            <a:spLocks noChangeArrowheads="1"/>
          </p:cNvSpPr>
          <p:nvPr/>
        </p:nvSpPr>
        <p:spPr bwMode="auto">
          <a:xfrm>
            <a:off x="213005" y="298893"/>
            <a:ext cx="8991799" cy="15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auto" latinLnBrk="0" hangingPunct="1">
              <a:lnSpc>
                <a:spcPct val="150000"/>
              </a:lnSpc>
              <a:spcBef>
                <a:spcPct val="0"/>
              </a:spcBef>
              <a:spcAft>
                <a:spcPts val="0"/>
              </a:spcAft>
              <a:buClrTx/>
              <a:buSzTx/>
              <a:buFontTx/>
              <a:buNone/>
              <a:tabLst/>
              <a:defRPr/>
            </a:pPr>
            <a:r>
              <a:rPr lang="es-CL" altLang="es-CL" sz="2400" b="1" dirty="0">
                <a:solidFill>
                  <a:srgbClr val="5B9BD5">
                    <a:lumMod val="75000"/>
                  </a:srgbClr>
                </a:solidFill>
                <a:latin typeface="Lucida Sans Unicode" panose="020B0602030504020204" pitchFamily="34" charset="0"/>
                <a:cs typeface="Lucida Sans Unicode" panose="020B0602030504020204" pitchFamily="34" charset="0"/>
              </a:rPr>
              <a:t>2</a:t>
            </a:r>
            <a:r>
              <a:rPr kumimoji="0" lang="es-CL" altLang="es-CL" sz="2000" b="1"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rPr>
              <a:t>.- </a:t>
            </a:r>
            <a:r>
              <a:rPr kumimoji="0" lang="es-CL" altLang="es-CL" sz="2000" b="0" i="0" u="none" strike="noStrike" kern="1200" cap="none" spc="0" normalizeH="0" baseline="0" noProof="0" dirty="0">
                <a:ln>
                  <a:noFill/>
                </a:ln>
                <a:solidFill>
                  <a:srgbClr val="5B9BD5">
                    <a:lumMod val="75000"/>
                  </a:srgbClr>
                </a:solidFill>
                <a:effectLst/>
                <a:uLnTx/>
                <a:uFillTx/>
                <a:latin typeface="Lucida Sans Unicode" panose="020B0602030504020204" pitchFamily="34" charset="0"/>
                <a:ea typeface="+mn-ea"/>
                <a:cs typeface="Lucida Sans Unicode" panose="020B0602030504020204" pitchFamily="34" charset="0"/>
              </a:rPr>
              <a:t>La plata (Ag), posee dos isótopos. El primero tienen una masa de 107 uma y el segundo una masa de 109. Si la masa atómica de la plata es 107,88 uma ¿Cuál es la abundancia de cada isotopo?</a:t>
            </a:r>
          </a:p>
        </p:txBody>
      </p:sp>
    </p:spTree>
    <p:extLst>
      <p:ext uri="{BB962C8B-B14F-4D97-AF65-F5344CB8AC3E}">
        <p14:creationId xmlns:p14="http://schemas.microsoft.com/office/powerpoint/2010/main" val="2385477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extBox 1">
            <a:extLst>
              <a:ext uri="{FF2B5EF4-FFF2-40B4-BE49-F238E27FC236}">
                <a16:creationId xmlns:a16="http://schemas.microsoft.com/office/drawing/2014/main" id="{FB7B53BD-1DE6-48A0-962D-EA68E8FB98FD}"/>
              </a:ext>
            </a:extLst>
          </p:cNvPr>
          <p:cNvSpPr txBox="1"/>
          <p:nvPr/>
        </p:nvSpPr>
        <p:spPr>
          <a:xfrm>
            <a:off x="853902" y="662142"/>
            <a:ext cx="7408946" cy="584776"/>
          </a:xfrm>
          <a:prstGeom prst="rect">
            <a:avLst/>
          </a:prstGeom>
          <a:noFill/>
        </p:spPr>
        <p:txBody>
          <a:bodyPr wrap="square" rtlCol="0">
            <a:spAutoFit/>
          </a:bodyPr>
          <a:lstStyle/>
          <a:p>
            <a:pPr algn="ctr" defTabSz="457200"/>
            <a:r>
              <a:rPr lang="es-CL" sz="3200" b="1" dirty="0">
                <a:solidFill>
                  <a:srgbClr val="008000"/>
                </a:solidFill>
                <a:latin typeface="Times New Roman"/>
                <a:cs typeface="Times New Roman"/>
              </a:rPr>
              <a:t>CANTIDAD DE MATERIA</a:t>
            </a:r>
          </a:p>
        </p:txBody>
      </p:sp>
      <p:sp>
        <p:nvSpPr>
          <p:cNvPr id="6" name="Rectángulo 5">
            <a:extLst>
              <a:ext uri="{FF2B5EF4-FFF2-40B4-BE49-F238E27FC236}">
                <a16:creationId xmlns:a16="http://schemas.microsoft.com/office/drawing/2014/main" id="{2A8151B9-5C95-44F6-8D1C-E8998B3D7331}"/>
              </a:ext>
            </a:extLst>
          </p:cNvPr>
          <p:cNvSpPr/>
          <p:nvPr/>
        </p:nvSpPr>
        <p:spPr>
          <a:xfrm>
            <a:off x="311086" y="1632871"/>
            <a:ext cx="9147240" cy="4832092"/>
          </a:xfrm>
          <a:prstGeom prst="rect">
            <a:avLst/>
          </a:prstGeom>
        </p:spPr>
        <p:txBody>
          <a:bodyPr wrap="square">
            <a:spAutoFit/>
          </a:bodyPr>
          <a:lstStyle/>
          <a:p>
            <a:pPr marL="342900" indent="-342900" algn="just">
              <a:buClr>
                <a:srgbClr val="FF0000"/>
              </a:buClr>
              <a:buFont typeface="Wingdings" panose="05000000000000000000" pitchFamily="2" charset="2"/>
              <a:buChar char="v"/>
            </a:pPr>
            <a:r>
              <a:rPr lang="es-CL" sz="2800" dirty="0">
                <a:solidFill>
                  <a:srgbClr val="0000FF"/>
                </a:solidFill>
                <a:latin typeface="Times New Roman" panose="02020603050405020304" pitchFamily="18" charset="0"/>
              </a:rPr>
              <a:t>Las unidades de masa atómica constituyen una escala relativa de las masas de los elementos. Pero debido a que los átomos tienen masas tan pequeñas, no es posible diseñar una balanza para pesarlos mediante unidades calibradas de masa atómica. En cualquier situación real, se manejan muestras macroscópicas que contienen una enorme cantidad de átomos.</a:t>
            </a:r>
          </a:p>
          <a:p>
            <a:pPr marL="342900" indent="-342900" algn="just">
              <a:buClr>
                <a:srgbClr val="FF0000"/>
              </a:buClr>
              <a:buFont typeface="Wingdings" panose="05000000000000000000" pitchFamily="2" charset="2"/>
              <a:buChar char="v"/>
            </a:pPr>
            <a:endParaRPr lang="es-CL" sz="2800" dirty="0">
              <a:solidFill>
                <a:srgbClr val="0000FF"/>
              </a:solidFill>
              <a:latin typeface="Times New Roman" panose="02020603050405020304" pitchFamily="18" charset="0"/>
            </a:endParaRPr>
          </a:p>
          <a:p>
            <a:pPr marL="342900" indent="-342900" algn="just">
              <a:buClr>
                <a:srgbClr val="FF0000"/>
              </a:buClr>
              <a:buFont typeface="Wingdings" panose="05000000000000000000" pitchFamily="2" charset="2"/>
              <a:buChar char="v"/>
            </a:pPr>
            <a:r>
              <a:rPr lang="es-CL" sz="2800" dirty="0">
                <a:solidFill>
                  <a:srgbClr val="0000FF"/>
                </a:solidFill>
                <a:latin typeface="Times New Roman" panose="02020603050405020304" pitchFamily="18" charset="0"/>
              </a:rPr>
              <a:t>Los químicos miden a los átomos y a las moléculas en </a:t>
            </a:r>
            <a:r>
              <a:rPr lang="es-CL" sz="2800" b="1" i="1" dirty="0">
                <a:solidFill>
                  <a:srgbClr val="FF0000"/>
                </a:solidFill>
                <a:latin typeface="Times New Roman" panose="02020603050405020304" pitchFamily="18" charset="0"/>
              </a:rPr>
              <a:t>moles</a:t>
            </a:r>
            <a:r>
              <a:rPr lang="es-CL" sz="2800" dirty="0">
                <a:solidFill>
                  <a:srgbClr val="0000FF"/>
                </a:solidFill>
                <a:latin typeface="Times New Roman" panose="02020603050405020304" pitchFamily="18" charset="0"/>
              </a:rPr>
              <a:t>.</a:t>
            </a:r>
          </a:p>
          <a:p>
            <a:pPr marL="342900" indent="-342900" algn="just">
              <a:buClr>
                <a:srgbClr val="FF0000"/>
              </a:buClr>
              <a:buFont typeface="Wingdings" panose="05000000000000000000" pitchFamily="2" charset="2"/>
              <a:buChar char="v"/>
            </a:pPr>
            <a:endParaRPr lang="es-CL" sz="2800" dirty="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336128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6CBE973E-58BB-442A-8328-86FE06C65CF4}"/>
              </a:ext>
            </a:extLst>
          </p:cNvPr>
          <p:cNvSpPr/>
          <p:nvPr/>
        </p:nvSpPr>
        <p:spPr>
          <a:xfrm>
            <a:off x="314325" y="406504"/>
            <a:ext cx="8915400" cy="2185214"/>
          </a:xfrm>
          <a:prstGeom prst="rect">
            <a:avLst/>
          </a:prstGeom>
        </p:spPr>
        <p:txBody>
          <a:bodyPr wrap="square">
            <a:spAutoFit/>
          </a:bodyPr>
          <a:lstStyle/>
          <a:p>
            <a:pPr lvl="0" algn="just" defTabSz="457200"/>
            <a:r>
              <a:rPr lang="es-ES" sz="4000" b="1" i="1" dirty="0">
                <a:solidFill>
                  <a:srgbClr val="FF0000"/>
                </a:solidFill>
                <a:latin typeface="Times New Roman" panose="02020603050405020304" pitchFamily="18" charset="0"/>
                <a:cs typeface="Times New Roman" panose="02020603050405020304" pitchFamily="18" charset="0"/>
              </a:rPr>
              <a:t>mol</a:t>
            </a:r>
            <a:r>
              <a:rPr lang="es-ES" sz="3200" b="1" dirty="0">
                <a:solidFill>
                  <a:srgbClr val="0000FF"/>
                </a:solidFill>
                <a:latin typeface="Times New Roman" panose="02020603050405020304" pitchFamily="18" charset="0"/>
                <a:cs typeface="Times New Roman" panose="02020603050405020304" pitchFamily="18" charset="0"/>
              </a:rPr>
              <a:t>: Es la cantidad de una sustancia que contiene tantas entidades elementales (átomos, moléculas u otras partículas) como átomos hay exactamente en 12 g del isótopo de </a:t>
            </a:r>
            <a:r>
              <a:rPr lang="es-ES" sz="3200" b="1" baseline="30000" dirty="0">
                <a:solidFill>
                  <a:srgbClr val="0000FF"/>
                </a:solidFill>
                <a:latin typeface="Times New Roman" panose="02020603050405020304" pitchFamily="18" charset="0"/>
                <a:cs typeface="Times New Roman" panose="02020603050405020304" pitchFamily="18" charset="0"/>
              </a:rPr>
              <a:t>12</a:t>
            </a:r>
            <a:r>
              <a:rPr lang="es-ES" sz="3200" b="1" dirty="0">
                <a:solidFill>
                  <a:srgbClr val="0000FF"/>
                </a:solidFill>
                <a:latin typeface="Times New Roman" panose="02020603050405020304" pitchFamily="18" charset="0"/>
                <a:cs typeface="Times New Roman" panose="02020603050405020304" pitchFamily="18" charset="0"/>
              </a:rPr>
              <a:t>C</a:t>
            </a:r>
          </a:p>
        </p:txBody>
      </p:sp>
      <p:pic>
        <p:nvPicPr>
          <p:cNvPr id="6" name="Imagen 5">
            <a:extLst>
              <a:ext uri="{FF2B5EF4-FFF2-40B4-BE49-F238E27FC236}">
                <a16:creationId xmlns:a16="http://schemas.microsoft.com/office/drawing/2014/main" id="{356A5202-BA2B-4359-A6D8-3D9FAEA2575B}"/>
              </a:ext>
            </a:extLst>
          </p:cNvPr>
          <p:cNvPicPr>
            <a:picLocks noChangeAspect="1"/>
          </p:cNvPicPr>
          <p:nvPr/>
        </p:nvPicPr>
        <p:blipFill>
          <a:blip r:embed="rId3"/>
          <a:stretch>
            <a:fillRect/>
          </a:stretch>
        </p:blipFill>
        <p:spPr>
          <a:xfrm>
            <a:off x="3581400" y="2911514"/>
            <a:ext cx="3466164" cy="2573854"/>
          </a:xfrm>
          <a:prstGeom prst="rect">
            <a:avLst/>
          </a:prstGeom>
        </p:spPr>
      </p:pic>
      <p:sp>
        <p:nvSpPr>
          <p:cNvPr id="7" name="Rectángulo 6">
            <a:extLst>
              <a:ext uri="{FF2B5EF4-FFF2-40B4-BE49-F238E27FC236}">
                <a16:creationId xmlns:a16="http://schemas.microsoft.com/office/drawing/2014/main" id="{1653123D-C646-46DE-AB4F-6A30870C8EF4}"/>
              </a:ext>
            </a:extLst>
          </p:cNvPr>
          <p:cNvSpPr/>
          <p:nvPr/>
        </p:nvSpPr>
        <p:spPr>
          <a:xfrm>
            <a:off x="178546" y="5805165"/>
            <a:ext cx="9186957" cy="646331"/>
          </a:xfrm>
          <a:prstGeom prst="rect">
            <a:avLst/>
          </a:prstGeom>
        </p:spPr>
        <p:txBody>
          <a:bodyPr wrap="square">
            <a:spAutoFit/>
          </a:bodyPr>
          <a:lstStyle/>
          <a:p>
            <a:pPr algn="just"/>
            <a:r>
              <a:rPr lang="es-CL" dirty="0">
                <a:solidFill>
                  <a:srgbClr val="0000FF"/>
                </a:solidFill>
                <a:latin typeface="Arial" panose="020B0604020202020204" pitchFamily="34" charset="0"/>
              </a:rPr>
              <a:t>Un mol de varios elementos comunes. Carbono (polvo negro de carbón), azufre (polvo amarillo), hierro (clavos), alambres de cobre, </a:t>
            </a:r>
            <a:r>
              <a:rPr lang="es-CL" dirty="0">
                <a:solidFill>
                  <a:srgbClr val="0000FF"/>
                </a:solidFill>
                <a:latin typeface="Times New Roman" panose="02020603050405020304" pitchFamily="18" charset="0"/>
              </a:rPr>
              <a:t>y </a:t>
            </a:r>
            <a:r>
              <a:rPr lang="es-CL" dirty="0">
                <a:solidFill>
                  <a:srgbClr val="0000FF"/>
                </a:solidFill>
                <a:latin typeface="Arial" panose="020B0604020202020204" pitchFamily="34" charset="0"/>
              </a:rPr>
              <a:t>mercurio (metal líquido brillante).</a:t>
            </a:r>
            <a:endParaRPr lang="es-CL" sz="2400" dirty="0">
              <a:solidFill>
                <a:srgbClr val="0000FF"/>
              </a:solidFill>
              <a:latin typeface="Arial" panose="020B0604020202020204" pitchFamily="34" charset="0"/>
            </a:endParaRPr>
          </a:p>
        </p:txBody>
      </p:sp>
    </p:spTree>
    <p:extLst>
      <p:ext uri="{BB962C8B-B14F-4D97-AF65-F5344CB8AC3E}">
        <p14:creationId xmlns:p14="http://schemas.microsoft.com/office/powerpoint/2010/main" val="2342416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EE4A8592-8ADA-4A6A-B862-D1A969A5B23F}"/>
              </a:ext>
            </a:extLst>
          </p:cNvPr>
          <p:cNvSpPr/>
          <p:nvPr/>
        </p:nvSpPr>
        <p:spPr>
          <a:xfrm>
            <a:off x="7657338" y="5132806"/>
            <a:ext cx="3515070" cy="1200329"/>
          </a:xfrm>
          <a:prstGeom prst="rect">
            <a:avLst/>
          </a:prstGeom>
        </p:spPr>
        <p:txBody>
          <a:bodyPr wrap="square">
            <a:spAutoFit/>
          </a:bodyPr>
          <a:lstStyle/>
          <a:p>
            <a:r>
              <a:rPr lang="it-IT" dirty="0">
                <a:solidFill>
                  <a:srgbClr val="0000FF"/>
                </a:solidFill>
                <a:latin typeface="Times New Roman" panose="02020603050405020304" pitchFamily="18" charset="0"/>
              </a:rPr>
              <a:t>Lorenzo Romano Amedeo Carlo Avogadro di Quaregua e di Cerreto (</a:t>
            </a:r>
            <a:r>
              <a:rPr lang="it-IT" b="1" dirty="0">
                <a:solidFill>
                  <a:srgbClr val="FF0000"/>
                </a:solidFill>
                <a:latin typeface="Times New Roman" panose="02020603050405020304" pitchFamily="18" charset="0"/>
              </a:rPr>
              <a:t>1776-1856</a:t>
            </a:r>
            <a:r>
              <a:rPr lang="it-IT" dirty="0">
                <a:solidFill>
                  <a:srgbClr val="0000FF"/>
                </a:solidFill>
                <a:latin typeface="Times New Roman" panose="02020603050405020304" pitchFamily="18" charset="0"/>
              </a:rPr>
              <a:t>). Físico y matemático italiano.</a:t>
            </a:r>
            <a:endParaRPr lang="it-IT" sz="2400" dirty="0">
              <a:solidFill>
                <a:srgbClr val="0000FF"/>
              </a:solidFill>
              <a:latin typeface="Times New Roman" panose="02020603050405020304" pitchFamily="18" charset="0"/>
            </a:endParaRPr>
          </a:p>
        </p:txBody>
      </p:sp>
      <p:sp>
        <p:nvSpPr>
          <p:cNvPr id="6" name="Rectángulo 5">
            <a:extLst>
              <a:ext uri="{FF2B5EF4-FFF2-40B4-BE49-F238E27FC236}">
                <a16:creationId xmlns:a16="http://schemas.microsoft.com/office/drawing/2014/main" id="{CC6FD53C-8E91-428E-A82C-0D7AEF0BF4DF}"/>
              </a:ext>
            </a:extLst>
          </p:cNvPr>
          <p:cNvSpPr/>
          <p:nvPr/>
        </p:nvSpPr>
        <p:spPr>
          <a:xfrm>
            <a:off x="603733" y="2760651"/>
            <a:ext cx="6961239" cy="1754326"/>
          </a:xfrm>
          <a:prstGeom prst="rect">
            <a:avLst/>
          </a:prstGeom>
        </p:spPr>
        <p:txBody>
          <a:bodyPr wrap="square">
            <a:spAutoFit/>
          </a:bodyPr>
          <a:lstStyle/>
          <a:p>
            <a:pPr lvl="0" algn="just">
              <a:lnSpc>
                <a:spcPct val="150000"/>
              </a:lnSpc>
            </a:pPr>
            <a:r>
              <a:rPr lang="es-CL" sz="2400" dirty="0">
                <a:solidFill>
                  <a:srgbClr val="0000FF"/>
                </a:solidFill>
                <a:latin typeface="Lucida Sans Unicode"/>
              </a:rPr>
              <a:t>Un</a:t>
            </a:r>
            <a:r>
              <a:rPr lang="es-CL" sz="2400" dirty="0">
                <a:solidFill>
                  <a:prstClr val="black"/>
                </a:solidFill>
                <a:latin typeface="Lucida Sans Unicode"/>
              </a:rPr>
              <a:t> </a:t>
            </a:r>
            <a:r>
              <a:rPr lang="es-CL" sz="2400" b="1" dirty="0">
                <a:solidFill>
                  <a:srgbClr val="FF0000"/>
                </a:solidFill>
                <a:latin typeface="Lucida Sans Unicode"/>
              </a:rPr>
              <a:t>mol</a:t>
            </a:r>
            <a:r>
              <a:rPr lang="es-CL" sz="2400" dirty="0">
                <a:solidFill>
                  <a:prstClr val="black"/>
                </a:solidFill>
                <a:latin typeface="Lucida Sans Unicode"/>
              </a:rPr>
              <a:t> </a:t>
            </a:r>
            <a:r>
              <a:rPr lang="es-CL" sz="2400" dirty="0">
                <a:solidFill>
                  <a:srgbClr val="0000FF"/>
                </a:solidFill>
                <a:latin typeface="Lucida Sans Unicode"/>
              </a:rPr>
              <a:t>es aquella cantidad de sustancia que contiene</a:t>
            </a:r>
            <a:r>
              <a:rPr lang="es-CL" sz="2400" dirty="0">
                <a:solidFill>
                  <a:prstClr val="black"/>
                </a:solidFill>
                <a:latin typeface="Lucida Sans Unicode"/>
              </a:rPr>
              <a:t> </a:t>
            </a:r>
            <a:r>
              <a:rPr lang="es-CL" sz="2400" b="1" dirty="0">
                <a:solidFill>
                  <a:srgbClr val="008000"/>
                </a:solidFill>
                <a:latin typeface="Lucida Sans Unicode"/>
              </a:rPr>
              <a:t>6,022 x 10</a:t>
            </a:r>
            <a:r>
              <a:rPr lang="es-CL" sz="2400" b="1" baseline="30000" dirty="0">
                <a:solidFill>
                  <a:srgbClr val="008000"/>
                </a:solidFill>
                <a:latin typeface="Lucida Sans Unicode"/>
              </a:rPr>
              <a:t>23</a:t>
            </a:r>
            <a:r>
              <a:rPr lang="es-CL" sz="2400" b="1" dirty="0">
                <a:solidFill>
                  <a:srgbClr val="008000"/>
                </a:solidFill>
                <a:latin typeface="Lucida Sans Unicode"/>
              </a:rPr>
              <a:t> </a:t>
            </a:r>
            <a:r>
              <a:rPr lang="es-CL" sz="2400" dirty="0">
                <a:solidFill>
                  <a:srgbClr val="0000FF"/>
                </a:solidFill>
                <a:latin typeface="Lucida Sans Unicode"/>
              </a:rPr>
              <a:t>entidades elementales.</a:t>
            </a:r>
          </a:p>
          <a:p>
            <a:pPr lvl="0" algn="just">
              <a:lnSpc>
                <a:spcPct val="150000"/>
              </a:lnSpc>
            </a:pPr>
            <a:endParaRPr lang="es-CL" sz="2400" dirty="0">
              <a:solidFill>
                <a:prstClr val="black"/>
              </a:solidFill>
              <a:latin typeface="Lucida Sans Unicode"/>
            </a:endParaRPr>
          </a:p>
        </p:txBody>
      </p:sp>
      <p:pic>
        <p:nvPicPr>
          <p:cNvPr id="7" name="Imagen 6">
            <a:extLst>
              <a:ext uri="{FF2B5EF4-FFF2-40B4-BE49-F238E27FC236}">
                <a16:creationId xmlns:a16="http://schemas.microsoft.com/office/drawing/2014/main" id="{F146C0E7-E577-44C6-9CB0-12A447F3A55F}"/>
              </a:ext>
            </a:extLst>
          </p:cNvPr>
          <p:cNvPicPr>
            <a:picLocks noChangeAspect="1"/>
          </p:cNvPicPr>
          <p:nvPr/>
        </p:nvPicPr>
        <p:blipFill>
          <a:blip r:embed="rId3"/>
          <a:stretch>
            <a:fillRect/>
          </a:stretch>
        </p:blipFill>
        <p:spPr>
          <a:xfrm>
            <a:off x="7770264" y="1549979"/>
            <a:ext cx="3289219" cy="3289219"/>
          </a:xfrm>
          <a:prstGeom prst="rect">
            <a:avLst/>
          </a:prstGeom>
        </p:spPr>
      </p:pic>
      <p:sp>
        <p:nvSpPr>
          <p:cNvPr id="8" name="Rectángulo 7">
            <a:extLst>
              <a:ext uri="{FF2B5EF4-FFF2-40B4-BE49-F238E27FC236}">
                <a16:creationId xmlns:a16="http://schemas.microsoft.com/office/drawing/2014/main" id="{1EF15D8F-3D58-44A5-A3DD-8FC52C83DB99}"/>
              </a:ext>
            </a:extLst>
          </p:cNvPr>
          <p:cNvSpPr/>
          <p:nvPr/>
        </p:nvSpPr>
        <p:spPr>
          <a:xfrm>
            <a:off x="292181" y="519340"/>
            <a:ext cx="3833101" cy="600164"/>
          </a:xfrm>
          <a:prstGeom prst="rect">
            <a:avLst/>
          </a:prstGeom>
        </p:spPr>
        <p:txBody>
          <a:bodyPr wrap="none">
            <a:spAutoFit/>
          </a:bodyPr>
          <a:lstStyle/>
          <a:p>
            <a:pPr lvl="0" algn="just">
              <a:lnSpc>
                <a:spcPct val="150000"/>
              </a:lnSpc>
            </a:pPr>
            <a:r>
              <a:rPr lang="es-CL" sz="2400" b="1" dirty="0">
                <a:solidFill>
                  <a:srgbClr val="008000"/>
                </a:solidFill>
                <a:latin typeface="Lucida Sans Unicode"/>
              </a:rPr>
              <a:t>NÚMERO DE AVOGADRO</a:t>
            </a:r>
          </a:p>
        </p:txBody>
      </p:sp>
    </p:spTree>
    <p:extLst>
      <p:ext uri="{BB962C8B-B14F-4D97-AF65-F5344CB8AC3E}">
        <p14:creationId xmlns:p14="http://schemas.microsoft.com/office/powerpoint/2010/main" val="261853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pic>
        <p:nvPicPr>
          <p:cNvPr id="5" name="Imagen 4">
            <a:extLst>
              <a:ext uri="{FF2B5EF4-FFF2-40B4-BE49-F238E27FC236}">
                <a16:creationId xmlns:a16="http://schemas.microsoft.com/office/drawing/2014/main" id="{D14C646B-9D26-4C30-9E9C-F03E69E0A6C2}"/>
              </a:ext>
            </a:extLst>
          </p:cNvPr>
          <p:cNvPicPr>
            <a:picLocks noChangeAspect="1"/>
          </p:cNvPicPr>
          <p:nvPr/>
        </p:nvPicPr>
        <p:blipFill rotWithShape="1">
          <a:blip r:embed="rId3"/>
          <a:srcRect t="2688" r="1925" b="3675"/>
          <a:stretch/>
        </p:blipFill>
        <p:spPr>
          <a:xfrm>
            <a:off x="1138428" y="968604"/>
            <a:ext cx="8621948" cy="4920792"/>
          </a:xfrm>
          <a:prstGeom prst="rect">
            <a:avLst/>
          </a:prstGeom>
        </p:spPr>
      </p:pic>
    </p:spTree>
    <p:extLst>
      <p:ext uri="{BB962C8B-B14F-4D97-AF65-F5344CB8AC3E}">
        <p14:creationId xmlns:p14="http://schemas.microsoft.com/office/powerpoint/2010/main" val="352678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AF65ABEB-0AC8-4B73-8187-1895B8996DBA}"/>
              </a:ext>
            </a:extLst>
          </p:cNvPr>
          <p:cNvSpPr/>
          <p:nvPr/>
        </p:nvSpPr>
        <p:spPr>
          <a:xfrm>
            <a:off x="492872" y="547982"/>
            <a:ext cx="8746378" cy="1077218"/>
          </a:xfrm>
          <a:prstGeom prst="rect">
            <a:avLst/>
          </a:prstGeom>
        </p:spPr>
        <p:txBody>
          <a:bodyPr wrap="square">
            <a:spAutoFit/>
          </a:bodyPr>
          <a:lstStyle/>
          <a:p>
            <a:pPr lvl="0" algn="just" defTabSz="457200"/>
            <a:r>
              <a:rPr lang="es-ES" sz="3200" b="1" i="1" dirty="0">
                <a:solidFill>
                  <a:srgbClr val="FF0000"/>
                </a:solidFill>
                <a:latin typeface="Times New Roman" panose="02020603050405020304" pitchFamily="18" charset="0"/>
                <a:cs typeface="Times New Roman" panose="02020603050405020304" pitchFamily="18" charset="0"/>
              </a:rPr>
              <a:t>masa molar (M.M)</a:t>
            </a:r>
            <a:r>
              <a:rPr lang="es-ES" sz="3200" b="1" dirty="0">
                <a:solidFill>
                  <a:srgbClr val="0000FF"/>
                </a:solidFill>
                <a:latin typeface="Times New Roman" panose="02020603050405020304" pitchFamily="18" charset="0"/>
                <a:cs typeface="Times New Roman" panose="02020603050405020304" pitchFamily="18" charset="0"/>
              </a:rPr>
              <a:t>: E</a:t>
            </a:r>
            <a:r>
              <a:rPr lang="es-CL" sz="3200" b="1" dirty="0">
                <a:solidFill>
                  <a:srgbClr val="0000FF"/>
                </a:solidFill>
                <a:latin typeface="Times New Roman" panose="02020603050405020304" pitchFamily="18" charset="0"/>
                <a:cs typeface="Times New Roman" panose="02020603050405020304" pitchFamily="18" charset="0"/>
              </a:rPr>
              <a:t>s la suma de las masas atómicas en una molécula o compuesto.</a:t>
            </a:r>
            <a:endParaRPr lang="es-ES" sz="3200" b="1" dirty="0">
              <a:solidFill>
                <a:srgbClr val="0000FF"/>
              </a:solidFill>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34890348-4FEB-478C-8E89-4A6DE193DE59}"/>
              </a:ext>
            </a:extLst>
          </p:cNvPr>
          <p:cNvPicPr>
            <a:picLocks noChangeAspect="1"/>
          </p:cNvPicPr>
          <p:nvPr/>
        </p:nvPicPr>
        <p:blipFill>
          <a:blip r:embed="rId3"/>
          <a:stretch>
            <a:fillRect/>
          </a:stretch>
        </p:blipFill>
        <p:spPr>
          <a:xfrm>
            <a:off x="3125234" y="2378518"/>
            <a:ext cx="4347373" cy="1563333"/>
          </a:xfrm>
          <a:prstGeom prst="rect">
            <a:avLst/>
          </a:prstGeom>
        </p:spPr>
      </p:pic>
      <p:sp>
        <p:nvSpPr>
          <p:cNvPr id="7" name="Rectángulo 6">
            <a:extLst>
              <a:ext uri="{FF2B5EF4-FFF2-40B4-BE49-F238E27FC236}">
                <a16:creationId xmlns:a16="http://schemas.microsoft.com/office/drawing/2014/main" id="{4DDE9B7E-91A0-4AA9-A3DA-3E03163762D3}"/>
              </a:ext>
            </a:extLst>
          </p:cNvPr>
          <p:cNvSpPr/>
          <p:nvPr/>
        </p:nvSpPr>
        <p:spPr>
          <a:xfrm>
            <a:off x="1124931" y="3616925"/>
            <a:ext cx="7114095" cy="2246769"/>
          </a:xfrm>
          <a:prstGeom prst="rect">
            <a:avLst/>
          </a:prstGeom>
        </p:spPr>
        <p:txBody>
          <a:bodyPr wrap="square">
            <a:spAutoFit/>
          </a:bodyPr>
          <a:lstStyle/>
          <a:p>
            <a:pPr lvl="0" algn="just" defTabSz="457200"/>
            <a:r>
              <a:rPr lang="es-ES" sz="2800" b="1" dirty="0">
                <a:solidFill>
                  <a:srgbClr val="FF0000"/>
                </a:solidFill>
                <a:latin typeface="Times New Roman" panose="02020603050405020304" pitchFamily="18" charset="0"/>
                <a:cs typeface="Times New Roman" panose="02020603050405020304" pitchFamily="18" charset="0"/>
              </a:rPr>
              <a:t>A</a:t>
            </a:r>
            <a:r>
              <a:rPr lang="es-ES" sz="2800" b="1" baseline="-25000" dirty="0">
                <a:solidFill>
                  <a:srgbClr val="FF0000"/>
                </a:solidFill>
                <a:latin typeface="Times New Roman" panose="02020603050405020304" pitchFamily="18" charset="0"/>
                <a:cs typeface="Times New Roman" panose="02020603050405020304" pitchFamily="18" charset="0"/>
              </a:rPr>
              <a:t>x</a:t>
            </a:r>
            <a:r>
              <a:rPr lang="es-ES" sz="2800" b="1" dirty="0">
                <a:solidFill>
                  <a:srgbClr val="FF0000"/>
                </a:solidFill>
                <a:latin typeface="Times New Roman" panose="02020603050405020304" pitchFamily="18" charset="0"/>
                <a:cs typeface="Times New Roman" panose="02020603050405020304" pitchFamily="18" charset="0"/>
              </a:rPr>
              <a:t>B</a:t>
            </a:r>
            <a:r>
              <a:rPr lang="es-ES" sz="2800" b="1" baseline="-25000" dirty="0">
                <a:solidFill>
                  <a:srgbClr val="FF0000"/>
                </a:solidFill>
                <a:latin typeface="Times New Roman" panose="02020603050405020304" pitchFamily="18" charset="0"/>
                <a:cs typeface="Times New Roman" panose="02020603050405020304" pitchFamily="18" charset="0"/>
              </a:rPr>
              <a:t>y</a:t>
            </a:r>
            <a:r>
              <a:rPr lang="es-ES" sz="2800" b="1" dirty="0">
                <a:solidFill>
                  <a:srgbClr val="FF0000"/>
                </a:solidFill>
                <a:latin typeface="Times New Roman" panose="02020603050405020304" pitchFamily="18" charset="0"/>
                <a:cs typeface="Times New Roman" panose="02020603050405020304" pitchFamily="18" charset="0"/>
              </a:rPr>
              <a:t>C</a:t>
            </a:r>
            <a:r>
              <a:rPr lang="es-ES" sz="2800" b="1" baseline="-25000" dirty="0">
                <a:solidFill>
                  <a:srgbClr val="FF0000"/>
                </a:solidFill>
                <a:latin typeface="Times New Roman" panose="02020603050405020304" pitchFamily="18" charset="0"/>
                <a:cs typeface="Times New Roman" panose="02020603050405020304" pitchFamily="18" charset="0"/>
              </a:rPr>
              <a:t>z</a:t>
            </a:r>
          </a:p>
          <a:p>
            <a:pPr lvl="0" algn="just" defTabSz="457200"/>
            <a:endParaRPr lang="es-ES" sz="2800" dirty="0">
              <a:solidFill>
                <a:prstClr val="black"/>
              </a:solidFill>
              <a:latin typeface="Times New Roman" panose="02020603050405020304" pitchFamily="18" charset="0"/>
              <a:cs typeface="Times New Roman" panose="02020603050405020304" pitchFamily="18" charset="0"/>
            </a:endParaRPr>
          </a:p>
          <a:p>
            <a:pPr lvl="0" algn="just" defTabSz="457200"/>
            <a:r>
              <a:rPr lang="es-ES" sz="2800" dirty="0">
                <a:solidFill>
                  <a:srgbClr val="1769B5"/>
                </a:solidFill>
                <a:latin typeface="Times New Roman" panose="02020603050405020304" pitchFamily="18" charset="0"/>
                <a:cs typeface="Times New Roman" panose="02020603050405020304" pitchFamily="18" charset="0"/>
              </a:rPr>
              <a:t>La masa molar sería:</a:t>
            </a:r>
          </a:p>
          <a:p>
            <a:pPr lvl="0" algn="just" defTabSz="457200"/>
            <a:endParaRPr lang="es-ES" sz="2800" dirty="0">
              <a:solidFill>
                <a:prstClr val="black"/>
              </a:solidFill>
              <a:latin typeface="Times New Roman" panose="02020603050405020304" pitchFamily="18" charset="0"/>
              <a:cs typeface="Times New Roman" panose="02020603050405020304" pitchFamily="18" charset="0"/>
            </a:endParaRPr>
          </a:p>
          <a:p>
            <a:pPr lvl="0" algn="ctr" defTabSz="457200"/>
            <a:r>
              <a:rPr lang="es-ES" sz="2800" dirty="0">
                <a:solidFill>
                  <a:srgbClr val="FF0080"/>
                </a:solidFill>
                <a:latin typeface="Times New Roman" panose="02020603050405020304" pitchFamily="18" charset="0"/>
                <a:cs typeface="Times New Roman" panose="02020603050405020304" pitchFamily="18" charset="0"/>
              </a:rPr>
              <a:t>M.M = X * P.A (A) + Y * P.A (B) + Z * P.A (C)</a:t>
            </a:r>
          </a:p>
        </p:txBody>
      </p:sp>
    </p:spTree>
    <p:extLst>
      <p:ext uri="{BB962C8B-B14F-4D97-AF65-F5344CB8AC3E}">
        <p14:creationId xmlns:p14="http://schemas.microsoft.com/office/powerpoint/2010/main" val="200337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pic>
        <p:nvPicPr>
          <p:cNvPr id="5" name="Imagen 4">
            <a:extLst>
              <a:ext uri="{FF2B5EF4-FFF2-40B4-BE49-F238E27FC236}">
                <a16:creationId xmlns:a16="http://schemas.microsoft.com/office/drawing/2014/main" id="{6549E40C-A74E-49C0-B9A0-2F5CBE534C30}"/>
              </a:ext>
            </a:extLst>
          </p:cNvPr>
          <p:cNvPicPr>
            <a:picLocks noChangeAspect="1"/>
          </p:cNvPicPr>
          <p:nvPr/>
        </p:nvPicPr>
        <p:blipFill>
          <a:blip r:embed="rId3"/>
          <a:stretch>
            <a:fillRect/>
          </a:stretch>
        </p:blipFill>
        <p:spPr>
          <a:xfrm>
            <a:off x="907277" y="2070002"/>
            <a:ext cx="4071895" cy="2541164"/>
          </a:xfrm>
          <a:prstGeom prst="rect">
            <a:avLst/>
          </a:prstGeom>
        </p:spPr>
      </p:pic>
      <p:sp>
        <p:nvSpPr>
          <p:cNvPr id="6" name="Rectángulo 5">
            <a:extLst>
              <a:ext uri="{FF2B5EF4-FFF2-40B4-BE49-F238E27FC236}">
                <a16:creationId xmlns:a16="http://schemas.microsoft.com/office/drawing/2014/main" id="{BF26A032-9518-4DA9-AC00-F47AA0D47F8A}"/>
              </a:ext>
            </a:extLst>
          </p:cNvPr>
          <p:cNvSpPr/>
          <p:nvPr/>
        </p:nvSpPr>
        <p:spPr>
          <a:xfrm>
            <a:off x="706966" y="4611166"/>
            <a:ext cx="4665134" cy="1384995"/>
          </a:xfrm>
          <a:prstGeom prst="rect">
            <a:avLst/>
          </a:prstGeom>
        </p:spPr>
        <p:txBody>
          <a:bodyPr wrap="square">
            <a:spAutoFit/>
          </a:bodyPr>
          <a:lstStyle/>
          <a:p>
            <a:pPr algn="just"/>
            <a:r>
              <a:rPr lang="es-CL" sz="2800" dirty="0">
                <a:solidFill>
                  <a:srgbClr val="0000FF"/>
                </a:solidFill>
                <a:latin typeface="Arial" panose="020B0604020202020204" pitchFamily="34" charset="0"/>
              </a:rPr>
              <a:t>Los electrones se representan como </a:t>
            </a:r>
            <a:r>
              <a:rPr lang="es-CL" sz="2800" b="1" i="1" dirty="0">
                <a:solidFill>
                  <a:srgbClr val="008000"/>
                </a:solidFill>
                <a:latin typeface="Arial" panose="020B0604020202020204" pitchFamily="34" charset="0"/>
              </a:rPr>
              <a:t>"nubes“ </a:t>
            </a:r>
            <a:r>
              <a:rPr lang="es-CL" sz="2800" dirty="0">
                <a:solidFill>
                  <a:srgbClr val="0000FF"/>
                </a:solidFill>
                <a:latin typeface="Arial" panose="020B0604020202020204" pitchFamily="34" charset="0"/>
              </a:rPr>
              <a:t>que circundan el núcleo.</a:t>
            </a:r>
          </a:p>
        </p:txBody>
      </p:sp>
      <p:sp>
        <p:nvSpPr>
          <p:cNvPr id="7" name="Rectángulo 6">
            <a:extLst>
              <a:ext uri="{FF2B5EF4-FFF2-40B4-BE49-F238E27FC236}">
                <a16:creationId xmlns:a16="http://schemas.microsoft.com/office/drawing/2014/main" id="{DE4B1EC3-FE49-4281-809A-45832D07488D}"/>
              </a:ext>
            </a:extLst>
          </p:cNvPr>
          <p:cNvSpPr/>
          <p:nvPr/>
        </p:nvSpPr>
        <p:spPr>
          <a:xfrm>
            <a:off x="2590799" y="778696"/>
            <a:ext cx="5438774" cy="1292662"/>
          </a:xfrm>
          <a:prstGeom prst="rect">
            <a:avLst/>
          </a:prstGeom>
        </p:spPr>
        <p:txBody>
          <a:bodyPr wrap="square">
            <a:spAutoFit/>
          </a:bodyPr>
          <a:lstStyle/>
          <a:p>
            <a:pPr algn="just"/>
            <a:r>
              <a:rPr lang="es-CL" sz="2600" dirty="0">
                <a:solidFill>
                  <a:srgbClr val="0000FF"/>
                </a:solidFill>
                <a:latin typeface="Arial" panose="020B0604020202020204" pitchFamily="34" charset="0"/>
              </a:rPr>
              <a:t>Los protones </a:t>
            </a:r>
            <a:r>
              <a:rPr lang="es-CL" sz="2600" dirty="0">
                <a:solidFill>
                  <a:srgbClr val="0000FF"/>
                </a:solidFill>
                <a:latin typeface="Times New Roman" panose="02020603050405020304" pitchFamily="18" charset="0"/>
              </a:rPr>
              <a:t>y </a:t>
            </a:r>
            <a:r>
              <a:rPr lang="es-CL" sz="2600" dirty="0">
                <a:solidFill>
                  <a:srgbClr val="0000FF"/>
                </a:solidFill>
                <a:latin typeface="Arial" panose="020B0604020202020204" pitchFamily="34" charset="0"/>
              </a:rPr>
              <a:t>los neutrones de un átomo están confinados en un núcleo extremadamente pequeño. </a:t>
            </a:r>
            <a:endParaRPr lang="es-CL" sz="2600" dirty="0"/>
          </a:p>
        </p:txBody>
      </p:sp>
    </p:spTree>
    <p:extLst>
      <p:ext uri="{BB962C8B-B14F-4D97-AF65-F5344CB8AC3E}">
        <p14:creationId xmlns:p14="http://schemas.microsoft.com/office/powerpoint/2010/main" val="365708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CuadroTexto 4">
            <a:extLst>
              <a:ext uri="{FF2B5EF4-FFF2-40B4-BE49-F238E27FC236}">
                <a16:creationId xmlns:a16="http://schemas.microsoft.com/office/drawing/2014/main" id="{8CDBD922-9426-4F22-BFA7-23BE7766E9E6}"/>
              </a:ext>
            </a:extLst>
          </p:cNvPr>
          <p:cNvSpPr txBox="1"/>
          <p:nvPr/>
        </p:nvSpPr>
        <p:spPr>
          <a:xfrm>
            <a:off x="1406461" y="798879"/>
            <a:ext cx="8374672" cy="1261884"/>
          </a:xfrm>
          <a:prstGeom prst="rect">
            <a:avLst/>
          </a:prstGeom>
          <a:noFill/>
        </p:spPr>
        <p:txBody>
          <a:bodyPr wrap="square" rtlCol="0">
            <a:spAutoFit/>
          </a:bodyPr>
          <a:lstStyle/>
          <a:p>
            <a:pPr algn="just" defTabSz="457200"/>
            <a:r>
              <a:rPr lang="es-ES" sz="2800" b="1" dirty="0">
                <a:solidFill>
                  <a:srgbClr val="008000"/>
                </a:solidFill>
                <a:latin typeface="Times New Roman" panose="02020603050405020304" pitchFamily="18" charset="0"/>
                <a:cs typeface="Times New Roman" panose="02020603050405020304" pitchFamily="18" charset="0"/>
              </a:rPr>
              <a:t>Ejemplo:</a:t>
            </a:r>
          </a:p>
          <a:p>
            <a:pPr algn="just" defTabSz="457200"/>
            <a:endParaRPr lang="es-ES" sz="2400" dirty="0">
              <a:solidFill>
                <a:srgbClr val="1769B5"/>
              </a:solidFill>
              <a:latin typeface="Times New Roman" panose="02020603050405020304" pitchFamily="18" charset="0"/>
              <a:cs typeface="Times New Roman" panose="02020603050405020304" pitchFamily="18" charset="0"/>
            </a:endParaRPr>
          </a:p>
          <a:p>
            <a:pPr algn="just" defTabSz="457200"/>
            <a:r>
              <a:rPr lang="es-ES" sz="2400" dirty="0">
                <a:solidFill>
                  <a:srgbClr val="1769B5"/>
                </a:solidFill>
                <a:latin typeface="Times New Roman" panose="02020603050405020304" pitchFamily="18" charset="0"/>
                <a:cs typeface="Times New Roman" panose="02020603050405020304" pitchFamily="18" charset="0"/>
              </a:rPr>
              <a:t>¿Cuál es la Masa Molar (MM) del H</a:t>
            </a:r>
            <a:r>
              <a:rPr lang="es-ES" sz="2400" baseline="-25000" dirty="0">
                <a:solidFill>
                  <a:srgbClr val="1769B5"/>
                </a:solidFill>
                <a:latin typeface="Times New Roman" panose="02020603050405020304" pitchFamily="18" charset="0"/>
                <a:cs typeface="Times New Roman" panose="02020603050405020304" pitchFamily="18" charset="0"/>
              </a:rPr>
              <a:t>2</a:t>
            </a:r>
            <a:r>
              <a:rPr lang="es-ES" sz="2400" dirty="0">
                <a:solidFill>
                  <a:srgbClr val="1769B5"/>
                </a:solidFill>
                <a:latin typeface="Times New Roman" panose="02020603050405020304" pitchFamily="18" charset="0"/>
                <a:cs typeface="Times New Roman" panose="02020603050405020304" pitchFamily="18" charset="0"/>
              </a:rPr>
              <a:t>SO</a:t>
            </a:r>
            <a:r>
              <a:rPr lang="es-ES" sz="2400" baseline="-25000" dirty="0">
                <a:solidFill>
                  <a:srgbClr val="1769B5"/>
                </a:solidFill>
                <a:latin typeface="Times New Roman" panose="02020603050405020304" pitchFamily="18" charset="0"/>
                <a:cs typeface="Times New Roman" panose="02020603050405020304" pitchFamily="18" charset="0"/>
              </a:rPr>
              <a:t>4</a:t>
            </a:r>
            <a:r>
              <a:rPr lang="es-ES" sz="2400" dirty="0">
                <a:solidFill>
                  <a:srgbClr val="1769B5"/>
                </a:solidFill>
                <a:latin typeface="Times New Roman" panose="02020603050405020304" pitchFamily="18" charset="0"/>
                <a:cs typeface="Times New Roman" panose="02020603050405020304" pitchFamily="18" charset="0"/>
              </a:rPr>
              <a:t>?</a:t>
            </a:r>
          </a:p>
        </p:txBody>
      </p:sp>
      <p:graphicFrame>
        <p:nvGraphicFramePr>
          <p:cNvPr id="6" name="Tabla 12">
            <a:extLst>
              <a:ext uri="{FF2B5EF4-FFF2-40B4-BE49-F238E27FC236}">
                <a16:creationId xmlns:a16="http://schemas.microsoft.com/office/drawing/2014/main" id="{1F57C1C8-E67E-4ACD-81CA-EB9F002A02CD}"/>
              </a:ext>
            </a:extLst>
          </p:cNvPr>
          <p:cNvGraphicFramePr>
            <a:graphicFrameLocks noGrp="1"/>
          </p:cNvGraphicFramePr>
          <p:nvPr>
            <p:extLst>
              <p:ext uri="{D42A27DB-BD31-4B8C-83A1-F6EECF244321}">
                <p14:modId xmlns:p14="http://schemas.microsoft.com/office/powerpoint/2010/main" val="875969680"/>
              </p:ext>
            </p:extLst>
          </p:nvPr>
        </p:nvGraphicFramePr>
        <p:xfrm>
          <a:off x="583762" y="2386792"/>
          <a:ext cx="8814488" cy="2712225"/>
        </p:xfrm>
        <a:graphic>
          <a:graphicData uri="http://schemas.openxmlformats.org/drawingml/2006/table">
            <a:tbl>
              <a:tblPr firstRow="1" bandRow="1"/>
              <a:tblGrid>
                <a:gridCol w="1664194">
                  <a:extLst>
                    <a:ext uri="{9D8B030D-6E8A-4147-A177-3AD203B41FA5}">
                      <a16:colId xmlns:a16="http://schemas.microsoft.com/office/drawing/2014/main" val="20000"/>
                    </a:ext>
                  </a:extLst>
                </a:gridCol>
                <a:gridCol w="2318394">
                  <a:extLst>
                    <a:ext uri="{9D8B030D-6E8A-4147-A177-3AD203B41FA5}">
                      <a16:colId xmlns:a16="http://schemas.microsoft.com/office/drawing/2014/main" val="20001"/>
                    </a:ext>
                  </a:extLst>
                </a:gridCol>
                <a:gridCol w="2570892">
                  <a:extLst>
                    <a:ext uri="{9D8B030D-6E8A-4147-A177-3AD203B41FA5}">
                      <a16:colId xmlns:a16="http://schemas.microsoft.com/office/drawing/2014/main" val="20002"/>
                    </a:ext>
                  </a:extLst>
                </a:gridCol>
                <a:gridCol w="2261008">
                  <a:extLst>
                    <a:ext uri="{9D8B030D-6E8A-4147-A177-3AD203B41FA5}">
                      <a16:colId xmlns:a16="http://schemas.microsoft.com/office/drawing/2014/main" val="20003"/>
                    </a:ext>
                  </a:extLst>
                </a:gridCol>
              </a:tblGrid>
              <a:tr h="1000557">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Elemento</a:t>
                      </a:r>
                    </a:p>
                  </a:txBody>
                  <a:tcPr>
                    <a:lnL w="12700" cmpd="sng">
                      <a:solidFill>
                        <a:srgbClr val="4F81BD"/>
                      </a:solidFill>
                    </a:lnL>
                    <a:lnR w="12700" cmpd="sng">
                      <a:solidFill>
                        <a:srgbClr val="4F81BD"/>
                      </a:solidFill>
                    </a:lnR>
                    <a:lnT w="12700" cmpd="sng">
                      <a:solidFill>
                        <a:srgbClr val="4F81BD"/>
                      </a:solidFill>
                    </a:lnT>
                    <a:lnB w="254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Nº de átomos</a:t>
                      </a:r>
                    </a:p>
                  </a:txBody>
                  <a:tcPr>
                    <a:lnL w="12700" cmpd="sng">
                      <a:solidFill>
                        <a:srgbClr val="4F81BD"/>
                      </a:solidFill>
                    </a:lnL>
                    <a:lnR w="12700" cmpd="sng">
                      <a:solidFill>
                        <a:srgbClr val="4F81BD"/>
                      </a:solidFill>
                    </a:lnR>
                    <a:lnT w="12700" cmpd="sng">
                      <a:solidFill>
                        <a:srgbClr val="4F81BD"/>
                      </a:solidFill>
                    </a:lnT>
                    <a:lnB w="254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Masa Elemental</a:t>
                      </a:r>
                    </a:p>
                    <a:p>
                      <a:pPr algn="ctr"/>
                      <a:r>
                        <a:rPr lang="es-ES" sz="2400" dirty="0">
                          <a:solidFill>
                            <a:srgbClr val="008000"/>
                          </a:solidFill>
                          <a:latin typeface="Times New Roman" panose="02020603050405020304" pitchFamily="18" charset="0"/>
                          <a:cs typeface="Times New Roman" panose="02020603050405020304" pitchFamily="18" charset="0"/>
                        </a:rPr>
                        <a:t>(g/mol)</a:t>
                      </a:r>
                    </a:p>
                  </a:txBody>
                  <a:tcPr>
                    <a:lnL w="12700" cmpd="sng">
                      <a:solidFill>
                        <a:srgbClr val="4F81BD"/>
                      </a:solidFill>
                    </a:lnL>
                    <a:lnR w="12700" cmpd="sng">
                      <a:solidFill>
                        <a:srgbClr val="4F81BD"/>
                      </a:solidFill>
                    </a:lnR>
                    <a:lnT w="12700" cmpd="sng">
                      <a:solidFill>
                        <a:srgbClr val="4F81BD"/>
                      </a:solidFill>
                    </a:lnT>
                    <a:lnB w="254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Masa Molar</a:t>
                      </a:r>
                    </a:p>
                    <a:p>
                      <a:pPr algn="ctr"/>
                      <a:r>
                        <a:rPr lang="es-ES" sz="2400" dirty="0">
                          <a:solidFill>
                            <a:srgbClr val="008000"/>
                          </a:solidFill>
                          <a:latin typeface="Times New Roman" panose="02020603050405020304" pitchFamily="18" charset="0"/>
                          <a:cs typeface="Times New Roman" panose="02020603050405020304" pitchFamily="18" charset="0"/>
                        </a:rPr>
                        <a:t>(g/mol)</a:t>
                      </a:r>
                    </a:p>
                  </a:txBody>
                  <a:tcPr>
                    <a:lnL w="12700" cmpd="sng">
                      <a:solidFill>
                        <a:srgbClr val="4F81BD"/>
                      </a:solidFill>
                    </a:lnL>
                    <a:lnR w="12700" cmpd="sng">
                      <a:solidFill>
                        <a:srgbClr val="4F81BD"/>
                      </a:solidFill>
                    </a:lnR>
                    <a:lnT w="12700" cmpd="sng">
                      <a:solidFill>
                        <a:srgbClr val="4F81BD"/>
                      </a:solidFill>
                    </a:lnT>
                    <a:lnB w="25400" cmpd="sng">
                      <a:solidFill>
                        <a:srgbClr val="4F81BD"/>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0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H</a:t>
                      </a:r>
                    </a:p>
                  </a:txBody>
                  <a:tcPr>
                    <a:lnL w="12700" cmpd="sng">
                      <a:solidFill>
                        <a:srgbClr val="4F81BD"/>
                      </a:solidFill>
                    </a:lnL>
                    <a:lnR w="12700" cmpd="sng">
                      <a:solidFill>
                        <a:srgbClr val="4F81BD"/>
                      </a:solidFill>
                    </a:lnR>
                    <a:lnT w="254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2</a:t>
                      </a:r>
                    </a:p>
                  </a:txBody>
                  <a:tcPr>
                    <a:lnL w="12700" cmpd="sng">
                      <a:solidFill>
                        <a:srgbClr val="4F81BD"/>
                      </a:solidFill>
                    </a:lnL>
                    <a:lnR w="12700" cmpd="sng">
                      <a:solidFill>
                        <a:srgbClr val="4F81BD"/>
                      </a:solidFill>
                    </a:lnR>
                    <a:lnT w="254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1</a:t>
                      </a:r>
                    </a:p>
                  </a:txBody>
                  <a:tcPr>
                    <a:lnL w="12700" cmpd="sng">
                      <a:solidFill>
                        <a:srgbClr val="4F81BD"/>
                      </a:solidFill>
                    </a:lnL>
                    <a:lnR w="12700" cmpd="sng">
                      <a:solidFill>
                        <a:srgbClr val="4F81BD"/>
                      </a:solidFill>
                    </a:lnR>
                    <a:lnT w="254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2</a:t>
                      </a:r>
                    </a:p>
                  </a:txBody>
                  <a:tcPr>
                    <a:lnL w="12700" cmpd="sng">
                      <a:solidFill>
                        <a:srgbClr val="4F81BD"/>
                      </a:solidFill>
                    </a:lnL>
                    <a:lnR w="12700" cmpd="sng">
                      <a:solidFill>
                        <a:srgbClr val="4F81BD"/>
                      </a:solidFill>
                    </a:lnR>
                    <a:lnT w="254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1"/>
                  </a:ext>
                </a:extLst>
              </a:tr>
              <a:tr h="570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S</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1</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32</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32</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05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O</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4</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16</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2400" dirty="0">
                          <a:solidFill>
                            <a:srgbClr val="008000"/>
                          </a:solidFill>
                          <a:latin typeface="Times New Roman" panose="02020603050405020304" pitchFamily="18" charset="0"/>
                          <a:cs typeface="Times New Roman" panose="02020603050405020304" pitchFamily="18" charset="0"/>
                        </a:rPr>
                        <a:t>64</a:t>
                      </a:r>
                    </a:p>
                  </a:txBody>
                  <a:tcPr>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3"/>
                  </a:ext>
                </a:extLst>
              </a:tr>
            </a:tbl>
          </a:graphicData>
        </a:graphic>
      </p:graphicFrame>
      <p:graphicFrame>
        <p:nvGraphicFramePr>
          <p:cNvPr id="7" name="Tabla 13">
            <a:extLst>
              <a:ext uri="{FF2B5EF4-FFF2-40B4-BE49-F238E27FC236}">
                <a16:creationId xmlns:a16="http://schemas.microsoft.com/office/drawing/2014/main" id="{D452904E-20F5-4F50-A9FD-3A0338DDC21A}"/>
              </a:ext>
            </a:extLst>
          </p:cNvPr>
          <p:cNvGraphicFramePr>
            <a:graphicFrameLocks noGrp="1"/>
          </p:cNvGraphicFramePr>
          <p:nvPr>
            <p:extLst>
              <p:ext uri="{D42A27DB-BD31-4B8C-83A1-F6EECF244321}">
                <p14:modId xmlns:p14="http://schemas.microsoft.com/office/powerpoint/2010/main" val="1491507884"/>
              </p:ext>
            </p:extLst>
          </p:nvPr>
        </p:nvGraphicFramePr>
        <p:xfrm>
          <a:off x="7701322" y="5425046"/>
          <a:ext cx="1329754" cy="457200"/>
        </p:xfrm>
        <a:graphic>
          <a:graphicData uri="http://schemas.openxmlformats.org/drawingml/2006/table">
            <a:tbl>
              <a:tblPr/>
              <a:tblGrid>
                <a:gridCol w="1329754">
                  <a:extLst>
                    <a:ext uri="{9D8B030D-6E8A-4147-A177-3AD203B41FA5}">
                      <a16:colId xmlns:a16="http://schemas.microsoft.com/office/drawing/2014/main" val="20000"/>
                    </a:ext>
                  </a:extLst>
                </a:gridCol>
              </a:tblGrid>
              <a:tr h="433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2400" b="1" dirty="0">
                          <a:solidFill>
                            <a:srgbClr val="FF0080"/>
                          </a:solidFill>
                          <a:latin typeface="Times New Roman" panose="02020603050405020304" pitchFamily="18" charset="0"/>
                          <a:cs typeface="Times New Roman" panose="02020603050405020304" pitchFamily="18" charset="0"/>
                        </a:rPr>
                        <a:t>98</a:t>
                      </a:r>
                      <a:r>
                        <a:rPr lang="es-ES" sz="2400" b="1" baseline="0" dirty="0">
                          <a:solidFill>
                            <a:srgbClr val="FF0080"/>
                          </a:solidFill>
                          <a:latin typeface="Times New Roman" panose="02020603050405020304" pitchFamily="18" charset="0"/>
                          <a:cs typeface="Times New Roman" panose="02020603050405020304" pitchFamily="18" charset="0"/>
                        </a:rPr>
                        <a:t> g/mol</a:t>
                      </a:r>
                      <a:endParaRPr lang="es-ES" sz="2400" b="1" dirty="0">
                        <a:solidFill>
                          <a:srgbClr val="FF0080"/>
                        </a:solidFill>
                        <a:latin typeface="Times New Roman" panose="02020603050405020304" pitchFamily="18" charset="0"/>
                        <a:cs typeface="Times New Roman" panose="02020603050405020304" pitchFamily="18" charset="0"/>
                      </a:endParaRPr>
                    </a:p>
                  </a:txBody>
                  <a:tcPr>
                    <a:lnL w="12700" cmpd="sng">
                      <a:solidFill>
                        <a:sysClr val="windowText" lastClr="000000"/>
                      </a:solidFill>
                      <a:prstDash val="solid"/>
                    </a:lnL>
                    <a:lnR w="12700" cmpd="sng">
                      <a:solidFill>
                        <a:sysClr val="windowText" lastClr="000000"/>
                      </a:solidFill>
                      <a:prstDash val="solid"/>
                    </a:lnR>
                    <a:lnT w="12700" cmpd="sng">
                      <a:solidFill>
                        <a:sysClr val="windowText" lastClr="000000"/>
                      </a:solidFill>
                      <a:prstDash val="solid"/>
                    </a:lnT>
                    <a:lnB w="12700" cmpd="sng">
                      <a:solidFill>
                        <a:sysClr val="windowText" lastClr="000000"/>
                      </a:solidFill>
                      <a:prstDash val="solid"/>
                    </a:lnB>
                    <a:lnTlToBr w="12700" cmpd="sng">
                      <a:noFill/>
                      <a:prstDash val="solid"/>
                    </a:lnTlToBr>
                    <a:lnBlToTr w="12700" cmpd="sng">
                      <a:noFill/>
                      <a:prstDash val="solid"/>
                    </a:lnBlToTr>
                    <a:solidFill>
                      <a:srgbClr val="4F81BD">
                        <a:lumMod val="40000"/>
                        <a:lumOff val="60000"/>
                      </a:srgbClr>
                    </a:solidFill>
                  </a:tcPr>
                </a:tc>
                <a:extLst>
                  <a:ext uri="{0D108BD9-81ED-4DB2-BD59-A6C34878D82A}">
                    <a16:rowId xmlns:a16="http://schemas.microsoft.com/office/drawing/2014/main" val="10000"/>
                  </a:ext>
                </a:extLst>
              </a:tr>
            </a:tbl>
          </a:graphicData>
        </a:graphic>
      </p:graphicFrame>
      <p:sp>
        <p:nvSpPr>
          <p:cNvPr id="8" name="Rectángulo 7">
            <a:extLst>
              <a:ext uri="{FF2B5EF4-FFF2-40B4-BE49-F238E27FC236}">
                <a16:creationId xmlns:a16="http://schemas.microsoft.com/office/drawing/2014/main" id="{0C5513D6-EF6C-46DB-AD98-0F7313023F6D}"/>
              </a:ext>
            </a:extLst>
          </p:cNvPr>
          <p:cNvSpPr/>
          <p:nvPr/>
        </p:nvSpPr>
        <p:spPr>
          <a:xfrm>
            <a:off x="3347938" y="5434461"/>
            <a:ext cx="4435060" cy="461665"/>
          </a:xfrm>
          <a:prstGeom prst="rect">
            <a:avLst/>
          </a:prstGeom>
        </p:spPr>
        <p:txBody>
          <a:bodyPr wrap="none">
            <a:spAutoFit/>
          </a:bodyPr>
          <a:lstStyle/>
          <a:p>
            <a:r>
              <a:rPr lang="es-ES" sz="2400" b="1" dirty="0">
                <a:solidFill>
                  <a:srgbClr val="0000FF"/>
                </a:solidFill>
                <a:latin typeface="Times New Roman" panose="02020603050405020304" pitchFamily="18" charset="0"/>
                <a:cs typeface="Times New Roman" panose="02020603050405020304" pitchFamily="18" charset="0"/>
              </a:rPr>
              <a:t>Masa Molar (MM) del H</a:t>
            </a:r>
            <a:r>
              <a:rPr lang="es-ES" sz="2400" b="1" baseline="-25000" dirty="0">
                <a:solidFill>
                  <a:srgbClr val="0000FF"/>
                </a:solidFill>
                <a:latin typeface="Times New Roman" panose="02020603050405020304" pitchFamily="18" charset="0"/>
                <a:cs typeface="Times New Roman" panose="02020603050405020304" pitchFamily="18" charset="0"/>
              </a:rPr>
              <a:t>2</a:t>
            </a:r>
            <a:r>
              <a:rPr lang="es-ES" sz="2400" b="1" dirty="0">
                <a:solidFill>
                  <a:srgbClr val="0000FF"/>
                </a:solidFill>
                <a:latin typeface="Times New Roman" panose="02020603050405020304" pitchFamily="18" charset="0"/>
                <a:cs typeface="Times New Roman" panose="02020603050405020304" pitchFamily="18" charset="0"/>
              </a:rPr>
              <a:t>SO</a:t>
            </a:r>
            <a:r>
              <a:rPr lang="es-ES" sz="2400" b="1" baseline="-25000" dirty="0">
                <a:solidFill>
                  <a:srgbClr val="0000FF"/>
                </a:solidFill>
                <a:latin typeface="Times New Roman" panose="02020603050405020304" pitchFamily="18" charset="0"/>
                <a:cs typeface="Times New Roman" panose="02020603050405020304" pitchFamily="18" charset="0"/>
              </a:rPr>
              <a:t>4 </a:t>
            </a:r>
            <a:r>
              <a:rPr lang="es-ES" sz="2400" b="1" dirty="0">
                <a:solidFill>
                  <a:srgbClr val="0000FF"/>
                </a:solidFill>
                <a:latin typeface="Times New Roman" panose="02020603050405020304" pitchFamily="18" charset="0"/>
                <a:cs typeface="Times New Roman" panose="02020603050405020304" pitchFamily="18" charset="0"/>
              </a:rPr>
              <a:t> </a:t>
            </a:r>
            <a:r>
              <a:rPr lang="es-ES" sz="2400" dirty="0">
                <a:solidFill>
                  <a:srgbClr val="1769B5"/>
                </a:solidFill>
                <a:latin typeface="Times New Roman" panose="02020603050405020304" pitchFamily="18" charset="0"/>
                <a:cs typeface="Times New Roman" panose="02020603050405020304" pitchFamily="18" charset="0"/>
              </a:rPr>
              <a:t>= </a:t>
            </a:r>
            <a:endParaRPr lang="es-CL" dirty="0"/>
          </a:p>
        </p:txBody>
      </p:sp>
    </p:spTree>
    <p:extLst>
      <p:ext uri="{BB962C8B-B14F-4D97-AF65-F5344CB8AC3E}">
        <p14:creationId xmlns:p14="http://schemas.microsoft.com/office/powerpoint/2010/main" val="141585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extBox 1">
            <a:extLst>
              <a:ext uri="{FF2B5EF4-FFF2-40B4-BE49-F238E27FC236}">
                <a16:creationId xmlns:a16="http://schemas.microsoft.com/office/drawing/2014/main" id="{0AB58FF9-FE5E-4B68-9293-2338E6BD735F}"/>
              </a:ext>
            </a:extLst>
          </p:cNvPr>
          <p:cNvSpPr txBox="1"/>
          <p:nvPr/>
        </p:nvSpPr>
        <p:spPr>
          <a:xfrm>
            <a:off x="186402" y="614077"/>
            <a:ext cx="4652873" cy="584776"/>
          </a:xfrm>
          <a:prstGeom prst="rect">
            <a:avLst/>
          </a:prstGeom>
          <a:noFill/>
        </p:spPr>
        <p:txBody>
          <a:bodyPr wrap="square" rtlCol="0">
            <a:spAutoFit/>
          </a:bodyPr>
          <a:lstStyle/>
          <a:p>
            <a:pPr algn="ctr" defTabSz="457200"/>
            <a:r>
              <a:rPr lang="es-CL" sz="3200" b="1" dirty="0">
                <a:solidFill>
                  <a:srgbClr val="008000"/>
                </a:solidFill>
                <a:latin typeface="Times New Roman"/>
                <a:cs typeface="Times New Roman"/>
              </a:rPr>
              <a:t>Resumen Fórmulas</a:t>
            </a:r>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D77E00BE-7BAE-4A2E-8172-15B7CFD583E5}"/>
                  </a:ext>
                </a:extLst>
              </p:cNvPr>
              <p:cNvSpPr txBox="1"/>
              <p:nvPr/>
            </p:nvSpPr>
            <p:spPr>
              <a:xfrm>
                <a:off x="381882" y="1686543"/>
                <a:ext cx="4741684" cy="1112484"/>
              </a:xfrm>
              <a:prstGeom prst="rect">
                <a:avLst/>
              </a:prstGeom>
              <a:noFill/>
            </p:spPr>
            <p:txBody>
              <a:bodyPr wrap="square" lIns="0" tIns="0" rIns="0" bIns="0" rtlCol="0">
                <a:spAutoFit/>
              </a:bodyPr>
              <a:lstStyle/>
              <a:p>
                <a:r>
                  <a:rPr lang="es-CL" sz="4000" i="1" dirty="0"/>
                  <a:t>n(mol)</a:t>
                </a:r>
                <a14:m>
                  <m:oMath xmlns:m="http://schemas.openxmlformats.org/officeDocument/2006/math">
                    <m:r>
                      <a:rPr lang="es-CL" sz="4000" i="0">
                        <a:latin typeface="Cambria Math" panose="02040503050406030204" pitchFamily="18" charset="0"/>
                      </a:rPr>
                      <m:t>=</m:t>
                    </m:r>
                    <m:f>
                      <m:fPr>
                        <m:ctrlPr>
                          <a:rPr lang="es-CL" sz="4000" i="1">
                            <a:latin typeface="Cambria Math" panose="02040503050406030204" pitchFamily="18" charset="0"/>
                          </a:rPr>
                        </m:ctrlPr>
                      </m:fPr>
                      <m:num>
                        <m:r>
                          <a:rPr lang="es-CL" sz="4000" i="1">
                            <a:latin typeface="Cambria Math" panose="02040503050406030204" pitchFamily="18" charset="0"/>
                          </a:rPr>
                          <m:t>𝑚</m:t>
                        </m:r>
                        <m:r>
                          <a:rPr lang="es-CL" sz="4000" b="0" i="1" smtClean="0">
                            <a:latin typeface="Cambria Math" panose="02040503050406030204" pitchFamily="18" charset="0"/>
                          </a:rPr>
                          <m:t>(</m:t>
                        </m:r>
                        <m:r>
                          <a:rPr lang="es-CL" sz="4000" b="0" i="1" smtClean="0">
                            <a:latin typeface="Cambria Math" panose="02040503050406030204" pitchFamily="18" charset="0"/>
                          </a:rPr>
                          <m:t>𝑔</m:t>
                        </m:r>
                        <m:r>
                          <a:rPr lang="es-CL" sz="4000" b="0" i="1" smtClean="0">
                            <a:latin typeface="Cambria Math" panose="02040503050406030204" pitchFamily="18" charset="0"/>
                          </a:rPr>
                          <m:t>)</m:t>
                        </m:r>
                      </m:num>
                      <m:den>
                        <m:r>
                          <a:rPr lang="es-CL" sz="4000" i="1">
                            <a:latin typeface="Cambria Math" panose="02040503050406030204" pitchFamily="18" charset="0"/>
                          </a:rPr>
                          <m:t>𝑀𝑀</m:t>
                        </m:r>
                        <m:r>
                          <a:rPr lang="es-CL" sz="4000" b="0" i="1" smtClean="0">
                            <a:latin typeface="Cambria Math" panose="02040503050406030204" pitchFamily="18" charset="0"/>
                          </a:rPr>
                          <m:t> (</m:t>
                        </m:r>
                        <m:f>
                          <m:fPr>
                            <m:ctrlPr>
                              <a:rPr lang="es-CL" sz="4000" b="0" i="1" smtClean="0">
                                <a:latin typeface="Cambria Math" panose="02040503050406030204" pitchFamily="18" charset="0"/>
                              </a:rPr>
                            </m:ctrlPr>
                          </m:fPr>
                          <m:num>
                            <m:r>
                              <a:rPr lang="es-CL" sz="4000" b="0" i="1" smtClean="0">
                                <a:latin typeface="Cambria Math" panose="02040503050406030204" pitchFamily="18" charset="0"/>
                              </a:rPr>
                              <m:t>𝑔</m:t>
                            </m:r>
                          </m:num>
                          <m:den>
                            <m:r>
                              <a:rPr lang="es-CL" sz="4000" b="0" i="1" smtClean="0">
                                <a:latin typeface="Cambria Math" panose="02040503050406030204" pitchFamily="18" charset="0"/>
                              </a:rPr>
                              <m:t>𝑚𝑜𝑙</m:t>
                            </m:r>
                          </m:den>
                        </m:f>
                        <m:r>
                          <a:rPr lang="es-CL" sz="4000" b="0" i="1" smtClean="0">
                            <a:latin typeface="Cambria Math" panose="02040503050406030204" pitchFamily="18" charset="0"/>
                          </a:rPr>
                          <m:t>)</m:t>
                        </m:r>
                      </m:den>
                    </m:f>
                  </m:oMath>
                </a14:m>
                <a:endParaRPr lang="es-CL" sz="4000" dirty="0"/>
              </a:p>
            </p:txBody>
          </p:sp>
        </mc:Choice>
        <mc:Fallback>
          <p:sp>
            <p:nvSpPr>
              <p:cNvPr id="6" name="CuadroTexto 5">
                <a:extLst>
                  <a:ext uri="{FF2B5EF4-FFF2-40B4-BE49-F238E27FC236}">
                    <a16:creationId xmlns:a16="http://schemas.microsoft.com/office/drawing/2014/main" id="{D77E00BE-7BAE-4A2E-8172-15B7CFD583E5}"/>
                  </a:ext>
                </a:extLst>
              </p:cNvPr>
              <p:cNvSpPr txBox="1">
                <a:spLocks noRot="1" noChangeAspect="1" noMove="1" noResize="1" noEditPoints="1" noAdjustHandles="1" noChangeArrowheads="1" noChangeShapeType="1" noTextEdit="1"/>
              </p:cNvSpPr>
              <p:nvPr/>
            </p:nvSpPr>
            <p:spPr>
              <a:xfrm>
                <a:off x="381882" y="1686543"/>
                <a:ext cx="4741684" cy="1112484"/>
              </a:xfrm>
              <a:prstGeom prst="rect">
                <a:avLst/>
              </a:prstGeom>
              <a:blipFill>
                <a:blip r:embed="rId3"/>
                <a:stretch>
                  <a:fillRect l="-6564"/>
                </a:stretch>
              </a:blipFill>
            </p:spPr>
            <p:txBody>
              <a:bodyPr/>
              <a:lstStyle/>
              <a:p>
                <a:r>
                  <a:rPr lang="es-CL">
                    <a:noFill/>
                  </a:rPr>
                  <a:t> </a:t>
                </a:r>
              </a:p>
            </p:txBody>
          </p:sp>
        </mc:Fallback>
      </mc:AlternateContent>
      <p:pic>
        <p:nvPicPr>
          <p:cNvPr id="7" name="Imagen 6">
            <a:extLst>
              <a:ext uri="{FF2B5EF4-FFF2-40B4-BE49-F238E27FC236}">
                <a16:creationId xmlns:a16="http://schemas.microsoft.com/office/drawing/2014/main" id="{241A79B1-6C56-44FD-93E7-FEEBE03544FF}"/>
              </a:ext>
            </a:extLst>
          </p:cNvPr>
          <p:cNvPicPr>
            <a:picLocks noChangeAspect="1"/>
          </p:cNvPicPr>
          <p:nvPr/>
        </p:nvPicPr>
        <p:blipFill>
          <a:blip r:embed="rId4"/>
          <a:stretch>
            <a:fillRect/>
          </a:stretch>
        </p:blipFill>
        <p:spPr>
          <a:xfrm>
            <a:off x="5919807" y="1690691"/>
            <a:ext cx="3598747" cy="1292116"/>
          </a:xfrm>
          <a:prstGeom prst="rect">
            <a:avLst/>
          </a:prstGeom>
        </p:spPr>
      </p:pic>
      <p:grpSp>
        <p:nvGrpSpPr>
          <p:cNvPr id="8" name="Grupo 7">
            <a:extLst>
              <a:ext uri="{FF2B5EF4-FFF2-40B4-BE49-F238E27FC236}">
                <a16:creationId xmlns:a16="http://schemas.microsoft.com/office/drawing/2014/main" id="{037A0B6C-2CC9-4CCE-9626-E362C7E4AABA}"/>
              </a:ext>
            </a:extLst>
          </p:cNvPr>
          <p:cNvGrpSpPr/>
          <p:nvPr/>
        </p:nvGrpSpPr>
        <p:grpSpPr>
          <a:xfrm>
            <a:off x="1108873" y="3286717"/>
            <a:ext cx="8029383" cy="991892"/>
            <a:chOff x="2209800" y="1620203"/>
            <a:chExt cx="8029383" cy="991892"/>
          </a:xfrm>
        </p:grpSpPr>
        <p:sp>
          <p:nvSpPr>
            <p:cNvPr id="9" name="Rectángulo redondeado 8">
              <a:extLst>
                <a:ext uri="{FF2B5EF4-FFF2-40B4-BE49-F238E27FC236}">
                  <a16:creationId xmlns:a16="http://schemas.microsoft.com/office/drawing/2014/main" id="{69498966-54EB-494B-9CF1-ECE7C85384FE}"/>
                </a:ext>
              </a:extLst>
            </p:cNvPr>
            <p:cNvSpPr/>
            <p:nvPr/>
          </p:nvSpPr>
          <p:spPr>
            <a:xfrm>
              <a:off x="2209800" y="1620203"/>
              <a:ext cx="8029383" cy="991892"/>
            </a:xfrm>
            <a:prstGeom prst="roundRect">
              <a:avLst/>
            </a:prstGeom>
            <a:solidFill>
              <a:srgbClr val="FFFFF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2800" b="1" i="0" u="none" strike="noStrike" kern="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1 mol                     </a:t>
              </a:r>
              <a:r>
                <a:rPr kumimoji="0" lang="es-ES" sz="2800" b="1" i="0" u="none" strike="noStrike" kern="0" cap="none" spc="0" normalizeH="0" baseline="0" noProof="0" dirty="0">
                  <a:ln>
                    <a:noFill/>
                  </a:ln>
                  <a:solidFill>
                    <a:srgbClr val="400080"/>
                  </a:solidFill>
                  <a:effectLst/>
                  <a:uLnTx/>
                  <a:uFillTx/>
                  <a:latin typeface="Times New Roman" panose="02020603050405020304" pitchFamily="18" charset="0"/>
                  <a:ea typeface="+mn-ea"/>
                  <a:cs typeface="Times New Roman" panose="02020603050405020304" pitchFamily="18" charset="0"/>
                </a:rPr>
                <a:t>6,022 x 10</a:t>
              </a:r>
              <a:r>
                <a:rPr kumimoji="0" lang="es-ES" sz="2800" b="1" i="0" u="none" strike="noStrike" kern="0" cap="none" spc="0" normalizeH="0" baseline="30000" noProof="0" dirty="0">
                  <a:ln>
                    <a:noFill/>
                  </a:ln>
                  <a:solidFill>
                    <a:srgbClr val="400080"/>
                  </a:solidFill>
                  <a:effectLst/>
                  <a:uLnTx/>
                  <a:uFillTx/>
                  <a:latin typeface="Times New Roman" panose="02020603050405020304" pitchFamily="18" charset="0"/>
                  <a:ea typeface="+mn-ea"/>
                  <a:cs typeface="Times New Roman" panose="02020603050405020304" pitchFamily="18" charset="0"/>
                </a:rPr>
                <a:t>23</a:t>
              </a:r>
              <a:r>
                <a:rPr kumimoji="0" lang="es-ES" sz="2800" b="1" i="0" u="none" strike="noStrike" kern="0" cap="none" spc="0" normalizeH="0" baseline="0" noProof="0" dirty="0">
                  <a:ln>
                    <a:noFill/>
                  </a:ln>
                  <a:solidFill>
                    <a:srgbClr val="400080"/>
                  </a:solidFill>
                  <a:effectLst/>
                  <a:uLnTx/>
                  <a:uFillTx/>
                  <a:latin typeface="Times New Roman" panose="02020603050405020304" pitchFamily="18" charset="0"/>
                  <a:ea typeface="+mn-ea"/>
                  <a:cs typeface="Times New Roman" panose="02020603050405020304" pitchFamily="18" charset="0"/>
                </a:rPr>
                <a:t> átomos,  </a:t>
              </a:r>
            </a:p>
            <a:p>
              <a:pPr lvl="0" algn="ctr" defTabSz="457200"/>
              <a:r>
                <a:rPr lang="es-ES" sz="2800" b="1" kern="0" dirty="0">
                  <a:solidFill>
                    <a:srgbClr val="008000"/>
                  </a:solidFill>
                  <a:latin typeface="Times New Roman" panose="02020603050405020304" pitchFamily="18" charset="0"/>
                  <a:cs typeface="Times New Roman" panose="02020603050405020304" pitchFamily="18" charset="0"/>
                </a:rPr>
                <a:t>   1 mol                     </a:t>
              </a:r>
              <a:r>
                <a:rPr lang="es-ES" sz="2800" b="1" kern="0" dirty="0">
                  <a:solidFill>
                    <a:srgbClr val="400080"/>
                  </a:solidFill>
                  <a:latin typeface="Times New Roman" panose="02020603050405020304" pitchFamily="18" charset="0"/>
                  <a:cs typeface="Times New Roman" panose="02020603050405020304" pitchFamily="18" charset="0"/>
                </a:rPr>
                <a:t>6,022 x 10</a:t>
              </a:r>
              <a:r>
                <a:rPr lang="es-ES" sz="2800" b="1" kern="0" baseline="30000" dirty="0">
                  <a:solidFill>
                    <a:srgbClr val="400080"/>
                  </a:solidFill>
                  <a:latin typeface="Times New Roman" panose="02020603050405020304" pitchFamily="18" charset="0"/>
                  <a:cs typeface="Times New Roman" panose="02020603050405020304" pitchFamily="18" charset="0"/>
                </a:rPr>
                <a:t>23</a:t>
              </a:r>
              <a:r>
                <a:rPr lang="es-ES" sz="2800" b="1" kern="0" dirty="0">
                  <a:solidFill>
                    <a:srgbClr val="400080"/>
                  </a:solidFill>
                  <a:latin typeface="Times New Roman" panose="02020603050405020304" pitchFamily="18" charset="0"/>
                  <a:cs typeface="Times New Roman" panose="02020603050405020304" pitchFamily="18" charset="0"/>
                </a:rPr>
                <a:t> moléculas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2800" b="1" i="0" u="none" strike="noStrike" kern="0" cap="none" spc="0" normalizeH="0" baseline="0" noProof="0" dirty="0">
                  <a:ln>
                    <a:noFill/>
                  </a:ln>
                  <a:solidFill>
                    <a:srgbClr val="1769B5"/>
                  </a:solidFill>
                  <a:effectLst/>
                  <a:uLnTx/>
                  <a:uFillTx/>
                  <a:latin typeface="Times New Roman" panose="02020603050405020304" pitchFamily="18" charset="0"/>
                  <a:ea typeface="+mn-ea"/>
                  <a:cs typeface="Times New Roman" panose="02020603050405020304" pitchFamily="18" charset="0"/>
                </a:rPr>
                <a:t>                               </a:t>
              </a:r>
            </a:p>
          </p:txBody>
        </p:sp>
        <p:cxnSp>
          <p:nvCxnSpPr>
            <p:cNvPr id="10" name="Conector recto de flecha 9">
              <a:extLst>
                <a:ext uri="{FF2B5EF4-FFF2-40B4-BE49-F238E27FC236}">
                  <a16:creationId xmlns:a16="http://schemas.microsoft.com/office/drawing/2014/main" id="{CDAEEBE8-890E-4BEA-AE86-050E1AAD5EFA}"/>
                </a:ext>
              </a:extLst>
            </p:cNvPr>
            <p:cNvCxnSpPr/>
            <p:nvPr/>
          </p:nvCxnSpPr>
          <p:spPr>
            <a:xfrm>
              <a:off x="4533727" y="1737502"/>
              <a:ext cx="1131217"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Imagen 11">
              <a:extLst>
                <a:ext uri="{FF2B5EF4-FFF2-40B4-BE49-F238E27FC236}">
                  <a16:creationId xmlns:a16="http://schemas.microsoft.com/office/drawing/2014/main" id="{30F4DCB5-B14F-4208-B736-092C5C67B291}"/>
                </a:ext>
              </a:extLst>
            </p:cNvPr>
            <p:cNvPicPr>
              <a:picLocks noChangeAspect="1"/>
            </p:cNvPicPr>
            <p:nvPr/>
          </p:nvPicPr>
          <p:blipFill>
            <a:blip r:embed="rId5"/>
            <a:stretch>
              <a:fillRect/>
            </a:stretch>
          </p:blipFill>
          <p:spPr>
            <a:xfrm>
              <a:off x="4555123" y="2029051"/>
              <a:ext cx="1298561" cy="329213"/>
            </a:xfrm>
            <a:prstGeom prst="rect">
              <a:avLst/>
            </a:prstGeom>
          </p:spPr>
        </p:pic>
      </p:grpSp>
      <p:pic>
        <p:nvPicPr>
          <p:cNvPr id="13" name="Imagen 12">
            <a:extLst>
              <a:ext uri="{FF2B5EF4-FFF2-40B4-BE49-F238E27FC236}">
                <a16:creationId xmlns:a16="http://schemas.microsoft.com/office/drawing/2014/main" id="{615B3D92-93A6-4D04-90A0-FCD471D6BDFB}"/>
              </a:ext>
            </a:extLst>
          </p:cNvPr>
          <p:cNvPicPr>
            <a:picLocks noChangeAspect="1"/>
          </p:cNvPicPr>
          <p:nvPr/>
        </p:nvPicPr>
        <p:blipFill rotWithShape="1">
          <a:blip r:embed="rId6"/>
          <a:srcRect r="1250" b="2321"/>
          <a:stretch/>
        </p:blipFill>
        <p:spPr>
          <a:xfrm>
            <a:off x="106162" y="4232938"/>
            <a:ext cx="10034807" cy="1529687"/>
          </a:xfrm>
          <a:prstGeom prst="rect">
            <a:avLst/>
          </a:prstGeom>
        </p:spPr>
      </p:pic>
    </p:spTree>
    <p:extLst>
      <p:ext uri="{BB962C8B-B14F-4D97-AF65-F5344CB8AC3E}">
        <p14:creationId xmlns:p14="http://schemas.microsoft.com/office/powerpoint/2010/main" val="1848726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E5152A3A-1AB2-49AA-AF34-3C554C08F951}"/>
              </a:ext>
            </a:extLst>
          </p:cNvPr>
          <p:cNvSpPr/>
          <p:nvPr/>
        </p:nvSpPr>
        <p:spPr>
          <a:xfrm>
            <a:off x="548520" y="290911"/>
            <a:ext cx="576311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3600" b="0" i="0" u="none" strike="noStrike" kern="1200" cap="none" spc="0" normalizeH="0" baseline="0" noProof="0" dirty="0">
                <a:ln>
                  <a:noFill/>
                </a:ln>
                <a:solidFill>
                  <a:srgbClr val="0000FF"/>
                </a:solidFill>
                <a:effectLst/>
                <a:uLnTx/>
                <a:uFillTx/>
                <a:latin typeface="Impact" pitchFamily="34" charset="0"/>
                <a:ea typeface="+mn-ea"/>
                <a:cs typeface="+mn-cs"/>
              </a:rPr>
              <a:t>Fórmula Empírica y Molecular</a:t>
            </a:r>
          </a:p>
        </p:txBody>
      </p:sp>
      <p:sp>
        <p:nvSpPr>
          <p:cNvPr id="6" name="Rectángulo 5">
            <a:extLst>
              <a:ext uri="{FF2B5EF4-FFF2-40B4-BE49-F238E27FC236}">
                <a16:creationId xmlns:a16="http://schemas.microsoft.com/office/drawing/2014/main" id="{973470B7-E7AB-456A-9286-169BD722CFCC}"/>
              </a:ext>
            </a:extLst>
          </p:cNvPr>
          <p:cNvSpPr/>
          <p:nvPr/>
        </p:nvSpPr>
        <p:spPr>
          <a:xfrm>
            <a:off x="375906" y="1093659"/>
            <a:ext cx="11188523" cy="206210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Fórmula Empírica (</a:t>
            </a:r>
            <a:r>
              <a:rPr kumimoji="0" lang="es-CL" sz="2800" b="1" i="0" u="none" strike="noStrike" kern="1200" cap="none" spc="0" normalizeH="0" baseline="0" noProof="0" dirty="0">
                <a:ln>
                  <a:noFill/>
                </a:ln>
                <a:solidFill>
                  <a:srgbClr val="008000"/>
                </a:solidFill>
                <a:effectLst/>
                <a:uLnTx/>
                <a:uFillTx/>
                <a:latin typeface="Calibri" panose="020F0502020204030204"/>
                <a:ea typeface="+mn-ea"/>
                <a:cs typeface="+mn-cs"/>
              </a:rPr>
              <a:t>F.E.</a:t>
            </a: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Es la proporción mínima, en números enteros, entre sus átomos que forman un compuesto. No necesariamente indica el número de átomos reales en una molécula determinada. Ésta es la fórmula más sencilla (</a:t>
            </a:r>
            <a:r>
              <a:rPr kumimoji="0" lang="es-CL"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no se puede simplificar más</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 Se escriben de forma que los subíndices se reduzcan al máximo a los números enteros y sencillos. </a:t>
            </a: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sp>
        <p:nvSpPr>
          <p:cNvPr id="7" name="Rectángulo 6">
            <a:extLst>
              <a:ext uri="{FF2B5EF4-FFF2-40B4-BE49-F238E27FC236}">
                <a16:creationId xmlns:a16="http://schemas.microsoft.com/office/drawing/2014/main" id="{BB41BA60-A88F-401F-8881-7E45A779C3CF}"/>
              </a:ext>
            </a:extLst>
          </p:cNvPr>
          <p:cNvSpPr/>
          <p:nvPr/>
        </p:nvSpPr>
        <p:spPr>
          <a:xfrm>
            <a:off x="297490" y="3292825"/>
            <a:ext cx="11597019" cy="169277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Fórmula Molecular (</a:t>
            </a:r>
            <a:r>
              <a:rPr kumimoji="0" lang="es-CL" sz="2800" b="1" i="0" u="none" strike="noStrike" kern="1200" cap="none" spc="0" normalizeH="0" baseline="0" noProof="0" dirty="0">
                <a:ln>
                  <a:noFill/>
                </a:ln>
                <a:solidFill>
                  <a:srgbClr val="008000"/>
                </a:solidFill>
                <a:effectLst/>
                <a:uLnTx/>
                <a:uFillTx/>
                <a:latin typeface="Calibri" panose="020F0502020204030204"/>
                <a:ea typeface="+mn-ea"/>
                <a:cs typeface="+mn-cs"/>
              </a:rPr>
              <a:t>F.M.</a:t>
            </a: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s-CL" sz="2400" b="0" i="0" u="none" strike="noStrike" kern="1200" cap="none" spc="0" normalizeH="0" baseline="0" noProof="0" dirty="0">
                <a:ln>
                  <a:noFill/>
                </a:ln>
                <a:solidFill>
                  <a:srgbClr val="0000FF"/>
                </a:solidFill>
                <a:effectLst/>
                <a:uLnTx/>
                <a:uFillTx/>
                <a:latin typeface="Calibri" panose="020F0502020204030204"/>
                <a:ea typeface="+mn-ea"/>
                <a:cs typeface="+mn-cs"/>
              </a:rPr>
              <a:t>Indica el número exacto de átomos de cada elemento que están presentes en la unidad más pequeña de una sustancia. Generalmente la fórmula molecular, es la fórmula empírica amplificada.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 </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B14DF832-B419-4FE0-9B71-0EC44D9D4901}"/>
              </a:ext>
            </a:extLst>
          </p:cNvPr>
          <p:cNvSpPr/>
          <p:nvPr/>
        </p:nvSpPr>
        <p:spPr>
          <a:xfrm>
            <a:off x="654826" y="4570098"/>
            <a:ext cx="749857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2400" b="1" i="0" u="none" strike="noStrike" kern="1200" cap="none" spc="0" normalizeH="0" baseline="0" noProof="0" dirty="0">
                <a:ln>
                  <a:noFill/>
                </a:ln>
                <a:solidFill>
                  <a:srgbClr val="008000"/>
                </a:solidFill>
                <a:effectLst/>
                <a:uLnTx/>
                <a:uFillTx/>
                <a:latin typeface="Calibri" panose="020F0502020204030204" pitchFamily="34" charset="0"/>
                <a:ea typeface="+mn-ea"/>
                <a:cs typeface="+mn-cs"/>
              </a:rPr>
              <a:t>Ejemplo</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 Hidracina, F.E :  NH</a:t>
            </a:r>
            <a:r>
              <a:rPr kumimoji="0" lang="es-CL" sz="2400" b="0" i="0" u="none" strike="noStrike" kern="1200" cap="none" spc="0" normalizeH="0" baseline="-25000" noProof="0" dirty="0">
                <a:ln>
                  <a:noFill/>
                </a:ln>
                <a:solidFill>
                  <a:srgbClr val="0000FF"/>
                </a:solidFill>
                <a:effectLst/>
                <a:uLnTx/>
                <a:uFillTx/>
                <a:latin typeface="Calibri" panose="020F050202020403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2400" b="0" i="0" u="none" strike="noStrike" kern="1200" cap="none" spc="0" normalizeH="0" baseline="-25000" noProof="0" dirty="0">
                <a:ln>
                  <a:noFill/>
                </a:ln>
                <a:solidFill>
                  <a:srgbClr val="0000FF"/>
                </a:solidFill>
                <a:effectLst/>
                <a:uLnTx/>
                <a:uFillTx/>
                <a:latin typeface="Calibri" panose="020F0502020204030204" pitchFamily="34" charset="0"/>
                <a:ea typeface="+mn-ea"/>
                <a:cs typeface="+mn-cs"/>
              </a:rPr>
              <a:t>		</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          F.M. : N</a:t>
            </a:r>
            <a:r>
              <a:rPr kumimoji="0" lang="es-CL" sz="2400" b="0" i="0" u="none" strike="noStrike" kern="1200" cap="none" spc="0" normalizeH="0" baseline="-25000" noProof="0" dirty="0">
                <a:ln>
                  <a:noFill/>
                </a:ln>
                <a:solidFill>
                  <a:srgbClr val="0000FF"/>
                </a:solidFill>
                <a:effectLst/>
                <a:uLnTx/>
                <a:uFillTx/>
                <a:latin typeface="Calibri" panose="020F0502020204030204" pitchFamily="34" charset="0"/>
                <a:ea typeface="+mn-ea"/>
                <a:cs typeface="+mn-cs"/>
              </a:rPr>
              <a:t>2</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H</a:t>
            </a:r>
            <a:r>
              <a:rPr kumimoji="0" lang="es-CL" sz="2400" b="0" i="0" u="none" strike="noStrike" kern="1200" cap="none" spc="0" normalizeH="0" baseline="-25000" noProof="0" dirty="0">
                <a:ln>
                  <a:noFill/>
                </a:ln>
                <a:solidFill>
                  <a:srgbClr val="0000FF"/>
                </a:solidFill>
                <a:effectLst/>
                <a:uLnTx/>
                <a:uFillTx/>
                <a:latin typeface="Calibri" panose="020F0502020204030204" pitchFamily="34" charset="0"/>
                <a:ea typeface="+mn-ea"/>
                <a:cs typeface="+mn-cs"/>
              </a:rPr>
              <a:t>4</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  </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C49BF6D2-7D18-4F6E-A25D-220289C9AFCA}"/>
                  </a:ext>
                </a:extLst>
              </p:cNvPr>
              <p:cNvSpPr txBox="1"/>
              <p:nvPr/>
            </p:nvSpPr>
            <p:spPr>
              <a:xfrm>
                <a:off x="7138952" y="4472923"/>
                <a:ext cx="2589129" cy="1025345"/>
              </a:xfrm>
              <a:prstGeom prst="rect">
                <a:avLst/>
              </a:prstGeom>
              <a:solidFill>
                <a:srgbClr val="FFFF00"/>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s-CL" sz="32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fPr>
                        <m:num>
                          <m:r>
                            <a:rPr kumimoji="0" lang="es-CL" sz="32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𝑴</m:t>
                          </m:r>
                          <m: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t>𝑴</m:t>
                          </m:r>
                          <m:d>
                            <m:dPr>
                              <m:ctrlP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ctrlPr>
                            </m:dPr>
                            <m:e>
                              <m: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t>𝑭𝑴</m:t>
                              </m:r>
                            </m:e>
                          </m:d>
                        </m:num>
                        <m:den>
                          <m: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t>𝑴𝑴</m:t>
                          </m:r>
                          <m:d>
                            <m:dPr>
                              <m:ctrlP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ctrlPr>
                            </m:dPr>
                            <m:e>
                              <m:r>
                                <a:rPr kumimoji="0" lang="es-CL" sz="3200" b="1" i="1" u="none" strike="noStrike" kern="1200" cap="none" spc="0" normalizeH="0" baseline="0" noProof="0">
                                  <a:ln>
                                    <a:noFill/>
                                  </a:ln>
                                  <a:solidFill>
                                    <a:srgbClr val="0000FF"/>
                                  </a:solidFill>
                                  <a:effectLst/>
                                  <a:uLnTx/>
                                  <a:uFillTx/>
                                  <a:latin typeface="Cambria Math" panose="02040503050406030204" pitchFamily="18" charset="0"/>
                                  <a:ea typeface="+mn-ea"/>
                                  <a:cs typeface="+mn-cs"/>
                                </a:rPr>
                                <m:t>𝑭𝑬</m:t>
                              </m:r>
                            </m:e>
                          </m:d>
                        </m:den>
                      </m:f>
                      <m:r>
                        <a:rPr kumimoji="0" lang="es-CL" sz="3200" b="1" i="0" u="none" strike="noStrike" kern="1200" cap="none" spc="0" normalizeH="0" baseline="0" noProof="0">
                          <a:ln>
                            <a:noFill/>
                          </a:ln>
                          <a:solidFill>
                            <a:srgbClr val="0000FF"/>
                          </a:solidFill>
                          <a:effectLst/>
                          <a:uLnTx/>
                          <a:uFillTx/>
                          <a:latin typeface="Cambria Math" panose="02040503050406030204" pitchFamily="18" charset="0"/>
                          <a:ea typeface="+mn-ea"/>
                          <a:cs typeface="+mn-cs"/>
                        </a:rPr>
                        <m:t>=</m:t>
                      </m:r>
                      <m:r>
                        <a:rPr kumimoji="0" lang="es-CL" sz="32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oMath>
                  </m:oMathPara>
                </a14:m>
                <a:endParaRPr kumimoji="0" lang="es-CL"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9" name="CuadroTexto 8">
                <a:extLst>
                  <a:ext uri="{FF2B5EF4-FFF2-40B4-BE49-F238E27FC236}">
                    <a16:creationId xmlns:a16="http://schemas.microsoft.com/office/drawing/2014/main" id="{C49BF6D2-7D18-4F6E-A25D-220289C9AFCA}"/>
                  </a:ext>
                </a:extLst>
              </p:cNvPr>
              <p:cNvSpPr txBox="1">
                <a:spLocks noRot="1" noChangeAspect="1" noMove="1" noResize="1" noEditPoints="1" noAdjustHandles="1" noChangeArrowheads="1" noChangeShapeType="1" noTextEdit="1"/>
              </p:cNvSpPr>
              <p:nvPr/>
            </p:nvSpPr>
            <p:spPr>
              <a:xfrm>
                <a:off x="7138952" y="4472923"/>
                <a:ext cx="2589129" cy="1025345"/>
              </a:xfrm>
              <a:prstGeom prst="rect">
                <a:avLst/>
              </a:prstGeom>
              <a:blipFill>
                <a:blip r:embed="rId3"/>
                <a:stretch>
                  <a:fillRect/>
                </a:stretch>
              </a:blipFill>
            </p:spPr>
            <p:txBody>
              <a:bodyPr/>
              <a:lstStyle/>
              <a:p>
                <a:r>
                  <a:rPr lang="es-CL">
                    <a:noFill/>
                  </a:rPr>
                  <a:t> </a:t>
                </a:r>
              </a:p>
            </p:txBody>
          </p:sp>
        </mc:Fallback>
      </mc:AlternateContent>
      <p:sp>
        <p:nvSpPr>
          <p:cNvPr id="10" name="Rectángulo 9">
            <a:extLst>
              <a:ext uri="{FF2B5EF4-FFF2-40B4-BE49-F238E27FC236}">
                <a16:creationId xmlns:a16="http://schemas.microsoft.com/office/drawing/2014/main" id="{9EBC60CB-6C07-410A-8B38-9F3A7B733AFC}"/>
              </a:ext>
            </a:extLst>
          </p:cNvPr>
          <p:cNvSpPr/>
          <p:nvPr/>
        </p:nvSpPr>
        <p:spPr>
          <a:xfrm>
            <a:off x="297490" y="5620908"/>
            <a:ext cx="9081931" cy="8925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a:ea typeface="+mn-ea"/>
                <a:cs typeface="+mn-cs"/>
              </a:rPr>
              <a:t>Composición porcentual o centesimal: </a:t>
            </a:r>
            <a:r>
              <a:rPr kumimoji="0" lang="es-CL" sz="2400" b="0" i="0" u="none" strike="noStrike" kern="1200" cap="none" spc="0" normalizeH="0" baseline="0" noProof="0" dirty="0">
                <a:ln>
                  <a:noFill/>
                </a:ln>
                <a:solidFill>
                  <a:srgbClr val="0000FF"/>
                </a:solidFill>
                <a:effectLst/>
                <a:uLnTx/>
                <a:uFillTx/>
                <a:latin typeface="Calibri" panose="020F0502020204030204"/>
                <a:ea typeface="+mn-ea"/>
                <a:cs typeface="+mn-cs"/>
              </a:rPr>
              <a:t>Da cuenta del porcentaje de cada elemento en el compuesto. </a:t>
            </a:r>
          </a:p>
        </p:txBody>
      </p:sp>
    </p:spTree>
    <p:extLst>
      <p:ext uri="{BB962C8B-B14F-4D97-AF65-F5344CB8AC3E}">
        <p14:creationId xmlns:p14="http://schemas.microsoft.com/office/powerpoint/2010/main" val="1577139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E370A858-FC11-436C-9A8A-4C5698F3F860}"/>
              </a:ext>
            </a:extLst>
          </p:cNvPr>
          <p:cNvSpPr/>
          <p:nvPr/>
        </p:nvSpPr>
        <p:spPr>
          <a:xfrm>
            <a:off x="267571" y="90856"/>
            <a:ext cx="855073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3200" b="0" i="0" u="none" strike="noStrike" kern="1200" cap="none" spc="0" normalizeH="0" baseline="0" noProof="0" dirty="0">
                <a:ln>
                  <a:noFill/>
                </a:ln>
                <a:solidFill>
                  <a:srgbClr val="008000"/>
                </a:solidFill>
                <a:effectLst/>
                <a:uLnTx/>
                <a:uFillTx/>
                <a:latin typeface="Impact" pitchFamily="34" charset="0"/>
                <a:ea typeface="+mn-ea"/>
                <a:cs typeface="+mn-cs"/>
              </a:rPr>
              <a:t>Cómo determinar la Fórmula Empírica y Molecular</a:t>
            </a:r>
          </a:p>
        </p:txBody>
      </p:sp>
      <p:pic>
        <p:nvPicPr>
          <p:cNvPr id="6" name="Imagen 5">
            <a:extLst>
              <a:ext uri="{FF2B5EF4-FFF2-40B4-BE49-F238E27FC236}">
                <a16:creationId xmlns:a16="http://schemas.microsoft.com/office/drawing/2014/main" id="{54804DCE-96DA-4D9B-97FF-228DA7B711A0}"/>
              </a:ext>
            </a:extLst>
          </p:cNvPr>
          <p:cNvPicPr>
            <a:picLocks noChangeAspect="1"/>
          </p:cNvPicPr>
          <p:nvPr/>
        </p:nvPicPr>
        <p:blipFill>
          <a:blip r:embed="rId3"/>
          <a:stretch>
            <a:fillRect/>
          </a:stretch>
        </p:blipFill>
        <p:spPr>
          <a:xfrm>
            <a:off x="7234984" y="570163"/>
            <a:ext cx="1594612" cy="1179143"/>
          </a:xfrm>
          <a:prstGeom prst="rect">
            <a:avLst/>
          </a:prstGeom>
        </p:spPr>
      </p:pic>
      <p:pic>
        <p:nvPicPr>
          <p:cNvPr id="7" name="Imagen 6">
            <a:extLst>
              <a:ext uri="{FF2B5EF4-FFF2-40B4-BE49-F238E27FC236}">
                <a16:creationId xmlns:a16="http://schemas.microsoft.com/office/drawing/2014/main" id="{EA4E89E9-B74C-416C-B060-A170921B1ADA}"/>
              </a:ext>
            </a:extLst>
          </p:cNvPr>
          <p:cNvPicPr>
            <a:picLocks noChangeAspect="1"/>
          </p:cNvPicPr>
          <p:nvPr/>
        </p:nvPicPr>
        <p:blipFill>
          <a:blip r:embed="rId4"/>
          <a:stretch>
            <a:fillRect/>
          </a:stretch>
        </p:blipFill>
        <p:spPr>
          <a:xfrm>
            <a:off x="557639" y="2126866"/>
            <a:ext cx="2789371" cy="2789371"/>
          </a:xfrm>
          <a:prstGeom prst="rect">
            <a:avLst/>
          </a:prstGeom>
        </p:spPr>
      </p:pic>
      <p:pic>
        <p:nvPicPr>
          <p:cNvPr id="8" name="Imagen 7">
            <a:extLst>
              <a:ext uri="{FF2B5EF4-FFF2-40B4-BE49-F238E27FC236}">
                <a16:creationId xmlns:a16="http://schemas.microsoft.com/office/drawing/2014/main" id="{A4AAD766-AA2A-4FB4-889D-33DC8913C926}"/>
              </a:ext>
            </a:extLst>
          </p:cNvPr>
          <p:cNvPicPr>
            <a:picLocks noChangeAspect="1"/>
          </p:cNvPicPr>
          <p:nvPr/>
        </p:nvPicPr>
        <p:blipFill>
          <a:blip r:embed="rId5"/>
          <a:stretch>
            <a:fillRect/>
          </a:stretch>
        </p:blipFill>
        <p:spPr>
          <a:xfrm>
            <a:off x="3806271" y="909075"/>
            <a:ext cx="2826175" cy="5039850"/>
          </a:xfrm>
          <a:prstGeom prst="rect">
            <a:avLst/>
          </a:prstGeom>
        </p:spPr>
      </p:pic>
      <p:pic>
        <p:nvPicPr>
          <p:cNvPr id="9" name="Imagen 8">
            <a:extLst>
              <a:ext uri="{FF2B5EF4-FFF2-40B4-BE49-F238E27FC236}">
                <a16:creationId xmlns:a16="http://schemas.microsoft.com/office/drawing/2014/main" id="{0C55802E-49E3-467E-92E8-D0D35C762D09}"/>
              </a:ext>
            </a:extLst>
          </p:cNvPr>
          <p:cNvPicPr>
            <a:picLocks noChangeAspect="1"/>
          </p:cNvPicPr>
          <p:nvPr/>
        </p:nvPicPr>
        <p:blipFill>
          <a:blip r:embed="rId6"/>
          <a:stretch>
            <a:fillRect/>
          </a:stretch>
        </p:blipFill>
        <p:spPr>
          <a:xfrm>
            <a:off x="7091707" y="4781688"/>
            <a:ext cx="2584928" cy="1024217"/>
          </a:xfrm>
          <a:prstGeom prst="rect">
            <a:avLst/>
          </a:prstGeom>
        </p:spPr>
      </p:pic>
      <p:sp>
        <p:nvSpPr>
          <p:cNvPr id="10" name="Text Box 11">
            <a:extLst>
              <a:ext uri="{FF2B5EF4-FFF2-40B4-BE49-F238E27FC236}">
                <a16:creationId xmlns:a16="http://schemas.microsoft.com/office/drawing/2014/main" id="{D043479C-E17C-46EF-8F7B-F290A0CDC808}"/>
              </a:ext>
            </a:extLst>
          </p:cNvPr>
          <p:cNvSpPr txBox="1">
            <a:spLocks noChangeArrowheads="1"/>
          </p:cNvSpPr>
          <p:nvPr/>
        </p:nvSpPr>
        <p:spPr bwMode="auto">
          <a:xfrm>
            <a:off x="603308" y="6197757"/>
            <a:ext cx="8226288" cy="471668"/>
          </a:xfrm>
          <a:prstGeom prst="rect">
            <a:avLst/>
          </a:prstGeom>
          <a:noFill/>
          <a:ln w="9525">
            <a:noFill/>
            <a:miter lim="800000"/>
            <a:headEnd/>
            <a:tailEnd/>
          </a:ln>
        </p:spPr>
        <p:txBody>
          <a:bodyPr wrap="square">
            <a:spAutoFit/>
          </a:bodyPr>
          <a:lstStyle/>
          <a:p>
            <a:pPr marL="0" marR="0" lvl="0" indent="0" algn="just" defTabSz="457200" eaLnBrk="1" fontAlgn="auto" latinLnBrk="0" hangingPunct="1">
              <a:lnSpc>
                <a:spcPct val="135000"/>
              </a:lnSpc>
              <a:spcBef>
                <a:spcPts val="0"/>
              </a:spcBef>
              <a:spcAft>
                <a:spcPts val="0"/>
              </a:spcAft>
              <a:buClrTx/>
              <a:buSzTx/>
              <a:buFontTx/>
              <a:buNone/>
              <a:tabLst/>
              <a:defRPr/>
            </a:pPr>
            <a:r>
              <a:rPr kumimoji="0" lang="es-ES_tradnl" sz="2000" b="1" i="0" u="none" strike="noStrike" kern="0" cap="none" spc="0" normalizeH="0" baseline="0" noProof="0" dirty="0">
                <a:ln>
                  <a:noFill/>
                </a:ln>
                <a:solidFill>
                  <a:srgbClr val="000000"/>
                </a:solidFill>
                <a:effectLst/>
                <a:uLnTx/>
                <a:uFillTx/>
              </a:rPr>
              <a:t>Nota: </a:t>
            </a:r>
            <a:r>
              <a:rPr lang="es-ES_tradnl" sz="2000" b="1" kern="0" dirty="0">
                <a:solidFill>
                  <a:srgbClr val="000000"/>
                </a:solidFill>
              </a:rPr>
              <a:t>S</a:t>
            </a:r>
            <a:r>
              <a:rPr kumimoji="0" lang="es-ES_tradnl" sz="2000" b="1" i="0" u="none" strike="noStrike" kern="0" cap="none" spc="0" normalizeH="0" baseline="0" noProof="0" dirty="0">
                <a:ln>
                  <a:noFill/>
                </a:ln>
                <a:solidFill>
                  <a:srgbClr val="000000"/>
                </a:solidFill>
                <a:effectLst/>
                <a:uLnTx/>
                <a:uFillTx/>
              </a:rPr>
              <a:t>e considera 100% del compuesto, lo que equivale a 100 g.</a:t>
            </a:r>
            <a:endParaRPr kumimoji="0" lang="es-ES" sz="20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7157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Impact" pitchFamily="34" charset="0"/>
              <a:ea typeface="+mn-ea"/>
              <a:cs typeface="+mn-cs"/>
            </a:endParaRPr>
          </a:p>
        </p:txBody>
      </p:sp>
      <p:sp>
        <p:nvSpPr>
          <p:cNvPr id="5" name="Text Box 10">
            <a:extLst>
              <a:ext uri="{FF2B5EF4-FFF2-40B4-BE49-F238E27FC236}">
                <a16:creationId xmlns:a16="http://schemas.microsoft.com/office/drawing/2014/main" id="{DC83E058-FDF8-483B-925B-4531BA71AF99}"/>
              </a:ext>
            </a:extLst>
          </p:cNvPr>
          <p:cNvSpPr txBox="1">
            <a:spLocks noChangeArrowheads="1"/>
          </p:cNvSpPr>
          <p:nvPr/>
        </p:nvSpPr>
        <p:spPr bwMode="auto">
          <a:xfrm>
            <a:off x="708765" y="2211310"/>
            <a:ext cx="7921362" cy="1920526"/>
          </a:xfrm>
          <a:prstGeom prst="rect">
            <a:avLst/>
          </a:prstGeom>
          <a:noFill/>
          <a:ln w="9525">
            <a:noFill/>
            <a:miter lim="800000"/>
            <a:headEnd/>
            <a:tailEnd/>
          </a:ln>
        </p:spPr>
        <p:txBody>
          <a:bodyPr wrap="square">
            <a:spAutoFit/>
          </a:bodyPr>
          <a:lstStyle/>
          <a:p>
            <a:pPr marL="457200" marR="0" lvl="0" indent="-457200" algn="just" defTabSz="476250" rtl="0" eaLnBrk="1" fontAlgn="auto" latinLnBrk="0" hangingPunct="1">
              <a:lnSpc>
                <a:spcPct val="135000"/>
              </a:lnSpc>
              <a:spcBef>
                <a:spcPts val="0"/>
              </a:spcBef>
              <a:spcAft>
                <a:spcPts val="0"/>
              </a:spcAft>
              <a:buClrTx/>
              <a:buSzTx/>
              <a:buFontTx/>
              <a:buNone/>
              <a:tabLst/>
              <a:defRPr/>
            </a:pPr>
            <a:r>
              <a:rPr kumimoji="0" lang="es-ES_tradnl" sz="2200" b="1" i="0" u="none" strike="noStrike" kern="0" cap="none" spc="0" normalizeH="0" baseline="0" noProof="0" dirty="0">
                <a:ln>
                  <a:noFill/>
                </a:ln>
                <a:solidFill>
                  <a:srgbClr val="000000"/>
                </a:solidFill>
                <a:effectLst/>
                <a:uLnTx/>
                <a:uFillTx/>
                <a:latin typeface="Calibri" panose="020F0502020204030204"/>
                <a:ea typeface="+mn-ea"/>
                <a:cs typeface="+mn-cs"/>
              </a:rPr>
              <a:t>Ejemplo:</a:t>
            </a:r>
          </a:p>
          <a:p>
            <a:pPr marL="457200" marR="0" lvl="0" indent="-457200" algn="just" defTabSz="476250" rtl="0" eaLnBrk="1" fontAlgn="auto" latinLnBrk="0" hangingPunct="1">
              <a:lnSpc>
                <a:spcPct val="135000"/>
              </a:lnSpc>
              <a:spcBef>
                <a:spcPts val="0"/>
              </a:spcBef>
              <a:spcAft>
                <a:spcPts val="0"/>
              </a:spcAft>
              <a:buClrTx/>
              <a:buSzTx/>
              <a:buFontTx/>
              <a:buAutoNum type="arabicPeriod"/>
              <a:tabLst/>
              <a:defRPr/>
            </a:pPr>
            <a:r>
              <a:rPr kumimoji="0" lang="es-ES_tradnl" sz="2200" b="0" i="0" u="none" strike="noStrike" kern="0" cap="none" spc="0" normalizeH="0" baseline="0" noProof="0" dirty="0">
                <a:ln>
                  <a:noFill/>
                </a:ln>
                <a:solidFill>
                  <a:srgbClr val="FF2F92"/>
                </a:solidFill>
                <a:effectLst/>
                <a:uLnTx/>
                <a:uFillTx/>
                <a:latin typeface="Calibri" panose="020F0502020204030204"/>
                <a:ea typeface="+mn-ea"/>
                <a:cs typeface="+mn-cs"/>
              </a:rPr>
              <a:t>Un hidrocarburo contiene 75% de carbono, C, y 25% de hidrógeno, H. Los PA son C = 12 g/mol; H = 1 g/mol. Si el PM del hidrocarburo es 64 g/mol, ¿Cuál es la FE y FM?</a:t>
            </a:r>
            <a:endParaRPr kumimoji="0" lang="es-ES" sz="22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6" name="Text Box 11">
            <a:extLst>
              <a:ext uri="{FF2B5EF4-FFF2-40B4-BE49-F238E27FC236}">
                <a16:creationId xmlns:a16="http://schemas.microsoft.com/office/drawing/2014/main" id="{E47DC2DD-50E6-44E8-889A-046242998E90}"/>
              </a:ext>
            </a:extLst>
          </p:cNvPr>
          <p:cNvSpPr txBox="1">
            <a:spLocks noChangeArrowheads="1"/>
          </p:cNvSpPr>
          <p:nvPr/>
        </p:nvSpPr>
        <p:spPr bwMode="auto">
          <a:xfrm>
            <a:off x="780203" y="4640185"/>
            <a:ext cx="8226288" cy="507831"/>
          </a:xfrm>
          <a:prstGeom prst="rect">
            <a:avLst/>
          </a:prstGeom>
          <a:noFill/>
          <a:ln w="9525">
            <a:noFill/>
            <a:miter lim="800000"/>
            <a:headEnd/>
            <a:tailEnd/>
          </a:ln>
        </p:spPr>
        <p:txBody>
          <a:bodyPr wrap="square">
            <a:spAutoFit/>
          </a:bodyPr>
          <a:lstStyle/>
          <a:p>
            <a:pPr marL="0" marR="0" lvl="0" indent="0" algn="just" defTabSz="457200" rtl="0" eaLnBrk="1" fontAlgn="auto" latinLnBrk="0" hangingPunct="1">
              <a:lnSpc>
                <a:spcPct val="135000"/>
              </a:lnSpc>
              <a:spcBef>
                <a:spcPts val="0"/>
              </a:spcBef>
              <a:spcAft>
                <a:spcPts val="0"/>
              </a:spcAft>
              <a:buClrTx/>
              <a:buSzTx/>
              <a:buFontTx/>
              <a:buNone/>
              <a:tabLst/>
              <a:defRPr/>
            </a:pPr>
            <a:r>
              <a:rPr kumimoji="0" lang="es-ES_tradnl" sz="2000" b="1" i="0" u="none" strike="noStrike" kern="0" cap="none" spc="0" normalizeH="0" baseline="0" noProof="0" dirty="0">
                <a:ln>
                  <a:noFill/>
                </a:ln>
                <a:solidFill>
                  <a:srgbClr val="000000"/>
                </a:solidFill>
                <a:effectLst/>
                <a:uLnTx/>
                <a:uFillTx/>
                <a:latin typeface="Calibri" panose="020F0502020204030204"/>
                <a:ea typeface="+mn-ea"/>
                <a:cs typeface="+mn-cs"/>
              </a:rPr>
              <a:t>Nota: Siempre se considera 100% del compuesto, lo que equivale a 100 g.</a:t>
            </a:r>
            <a:endParaRPr kumimoji="0" lang="es-ES" sz="2000" b="1"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7" name="Text Box 5">
            <a:extLst>
              <a:ext uri="{FF2B5EF4-FFF2-40B4-BE49-F238E27FC236}">
                <a16:creationId xmlns:a16="http://schemas.microsoft.com/office/drawing/2014/main" id="{202E228A-2DFD-48B4-BB76-4B169AD6AE4C}"/>
              </a:ext>
            </a:extLst>
          </p:cNvPr>
          <p:cNvSpPr txBox="1">
            <a:spLocks noChangeArrowheads="1"/>
          </p:cNvSpPr>
          <p:nvPr/>
        </p:nvSpPr>
        <p:spPr bwMode="auto">
          <a:xfrm>
            <a:off x="2004834" y="511097"/>
            <a:ext cx="5439527" cy="1190625"/>
          </a:xfrm>
          <a:prstGeom prst="rect">
            <a:avLst/>
          </a:prstGeom>
          <a:noFill/>
          <a:ln w="9525">
            <a:noFill/>
            <a:miter lim="800000"/>
            <a:headEnd/>
            <a:tailEnd/>
          </a:ln>
          <a:effectLst/>
        </p:spPr>
        <p:txBody>
          <a:bodyPr wrap="square" lIns="91427" tIns="45713" rIns="91427" bIns="45713">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s-ES_tradnl" sz="3600" b="1" i="1" u="none" strike="noStrike" kern="0" cap="none" spc="0" normalizeH="0" baseline="0" noProof="0" dirty="0">
                <a:ln>
                  <a:noFill/>
                </a:ln>
                <a:solidFill>
                  <a:srgbClr val="000099"/>
                </a:solidFill>
                <a:effectLst>
                  <a:outerShdw blurRad="38100" dist="38100" dir="2700000" algn="tl">
                    <a:srgbClr val="C0C0C0"/>
                  </a:outerShdw>
                </a:effectLst>
                <a:uLnTx/>
                <a:uFillTx/>
                <a:latin typeface="Calibri" panose="020F0502020204030204"/>
                <a:ea typeface="+mn-ea"/>
                <a:cs typeface="+mn-cs"/>
              </a:rPr>
              <a:t>Determinación de Fórmulas Químicas</a:t>
            </a:r>
          </a:p>
        </p:txBody>
      </p:sp>
    </p:spTree>
    <p:extLst>
      <p:ext uri="{BB962C8B-B14F-4D97-AF65-F5344CB8AC3E}">
        <p14:creationId xmlns:p14="http://schemas.microsoft.com/office/powerpoint/2010/main" val="3192614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Impact" pitchFamily="34" charset="0"/>
              <a:ea typeface="+mn-ea"/>
              <a:cs typeface="+mn-cs"/>
            </a:endParaRPr>
          </a:p>
        </p:txBody>
      </p:sp>
      <p:sp>
        <p:nvSpPr>
          <p:cNvPr id="5" name="Rectangle 10">
            <a:extLst>
              <a:ext uri="{FF2B5EF4-FFF2-40B4-BE49-F238E27FC236}">
                <a16:creationId xmlns:a16="http://schemas.microsoft.com/office/drawing/2014/main" id="{8FF8EF0E-49A2-4646-9231-317CDCBECBBF}"/>
              </a:ext>
            </a:extLst>
          </p:cNvPr>
          <p:cNvSpPr>
            <a:spLocks noChangeArrowheads="1"/>
          </p:cNvSpPr>
          <p:nvPr/>
        </p:nvSpPr>
        <p:spPr bwMode="auto">
          <a:xfrm>
            <a:off x="0" y="1701006"/>
            <a:ext cx="9144000" cy="3455988"/>
          </a:xfrm>
          <a:prstGeom prst="rect">
            <a:avLst/>
          </a:prstGeom>
          <a:no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2F92"/>
              </a:solidFill>
              <a:effectLst/>
              <a:uLnTx/>
              <a:uFillTx/>
              <a:latin typeface="Calibri" panose="020F0502020204030204"/>
              <a:ea typeface="+mn-ea"/>
              <a:cs typeface="+mn-cs"/>
            </a:endParaRPr>
          </a:p>
        </p:txBody>
      </p:sp>
      <p:sp>
        <p:nvSpPr>
          <p:cNvPr id="6" name="Text Box 11">
            <a:extLst>
              <a:ext uri="{FF2B5EF4-FFF2-40B4-BE49-F238E27FC236}">
                <a16:creationId xmlns:a16="http://schemas.microsoft.com/office/drawing/2014/main" id="{46F7425D-2DAF-4674-8ABE-B1A50533481B}"/>
              </a:ext>
            </a:extLst>
          </p:cNvPr>
          <p:cNvSpPr txBox="1">
            <a:spLocks noChangeArrowheads="1"/>
          </p:cNvSpPr>
          <p:nvPr/>
        </p:nvSpPr>
        <p:spPr bwMode="auto">
          <a:xfrm>
            <a:off x="3619500" y="2172494"/>
            <a:ext cx="2159566" cy="83099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sng" strike="noStrike" kern="0" cap="none" spc="0" normalizeH="0" baseline="0" noProof="0">
                <a:ln>
                  <a:noFill/>
                </a:ln>
                <a:solidFill>
                  <a:srgbClr val="FF2F92"/>
                </a:solidFill>
                <a:effectLst/>
                <a:uLnTx/>
                <a:uFillTx/>
                <a:latin typeface="Calibri" panose="020F0502020204030204"/>
                <a:ea typeface="+mn-ea"/>
                <a:cs typeface="+mn-cs"/>
              </a:rPr>
              <a:t>75 g</a:t>
            </a:r>
            <a:r>
              <a:rPr kumimoji="0" lang="es-ES_tradnl" sz="2400" b="0" i="0" u="none" strike="noStrike" kern="0" cap="none" spc="0" normalizeH="0" baseline="0" noProof="0">
                <a:ln>
                  <a:noFill/>
                </a:ln>
                <a:solidFill>
                  <a:srgbClr val="FF2F92"/>
                </a:solidFill>
                <a:effectLst/>
                <a:uLnTx/>
                <a:uFillTx/>
                <a:latin typeface="Calibri" panose="020F0502020204030204"/>
                <a:ea typeface="+mn-ea"/>
                <a:cs typeface="+mn-cs"/>
              </a:rPr>
              <a:t>  = 6,25 mol</a:t>
            </a:r>
            <a:endParaRPr kumimoji="0" lang="es-ES_tradnl" sz="2400" b="0" i="0" u="sng" strike="noStrike" kern="0" cap="none" spc="0" normalizeH="0" baseline="0" noProof="0">
              <a:ln>
                <a:noFill/>
              </a:ln>
              <a:solidFill>
                <a:srgbClr val="FF2F92"/>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none" strike="noStrike" kern="0" cap="none" spc="0" normalizeH="0" baseline="0" noProof="0">
                <a:ln>
                  <a:noFill/>
                </a:ln>
                <a:solidFill>
                  <a:srgbClr val="FF2F92"/>
                </a:solidFill>
                <a:effectLst/>
                <a:uLnTx/>
                <a:uFillTx/>
                <a:latin typeface="Calibri" panose="020F0502020204030204"/>
                <a:ea typeface="+mn-ea"/>
                <a:cs typeface="+mn-cs"/>
              </a:rPr>
              <a:t> 12 g/mol</a:t>
            </a:r>
            <a:endParaRPr kumimoji="0" lang="es-ES" sz="2400" b="0" i="0" u="none" strike="noStrike" kern="0" cap="none" spc="0" normalizeH="0" baseline="0" noProof="0">
              <a:ln>
                <a:noFill/>
              </a:ln>
              <a:solidFill>
                <a:srgbClr val="FF2F92"/>
              </a:solidFill>
              <a:effectLst/>
              <a:uLnTx/>
              <a:uFillTx/>
              <a:latin typeface="Calibri" panose="020F0502020204030204"/>
              <a:ea typeface="+mn-ea"/>
              <a:cs typeface="+mn-cs"/>
            </a:endParaRPr>
          </a:p>
        </p:txBody>
      </p:sp>
      <p:sp>
        <p:nvSpPr>
          <p:cNvPr id="7" name="Text Box 12">
            <a:extLst>
              <a:ext uri="{FF2B5EF4-FFF2-40B4-BE49-F238E27FC236}">
                <a16:creationId xmlns:a16="http://schemas.microsoft.com/office/drawing/2014/main" id="{7E0672ED-096D-48B9-8BDF-5DAC5FFA2A48}"/>
              </a:ext>
            </a:extLst>
          </p:cNvPr>
          <p:cNvSpPr txBox="1">
            <a:spLocks noChangeArrowheads="1"/>
          </p:cNvSpPr>
          <p:nvPr/>
        </p:nvSpPr>
        <p:spPr bwMode="auto">
          <a:xfrm>
            <a:off x="6265863" y="2174081"/>
            <a:ext cx="3274689" cy="830997"/>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rPr>
              <a:t>25 g</a:t>
            </a: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  = 25,0 mol</a:t>
            </a:r>
            <a:endPar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  1 g/mol</a:t>
            </a:r>
            <a:endParaRPr kumimoji="0" lang="es-ES" sz="24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8" name="Text Box 13">
            <a:extLst>
              <a:ext uri="{FF2B5EF4-FFF2-40B4-BE49-F238E27FC236}">
                <a16:creationId xmlns:a16="http://schemas.microsoft.com/office/drawing/2014/main" id="{C98B2F26-419D-4525-97A1-78452A6BC02B}"/>
              </a:ext>
            </a:extLst>
          </p:cNvPr>
          <p:cNvSpPr txBox="1">
            <a:spLocks noChangeArrowheads="1"/>
          </p:cNvSpPr>
          <p:nvPr/>
        </p:nvSpPr>
        <p:spPr bwMode="auto">
          <a:xfrm>
            <a:off x="4197350" y="1640681"/>
            <a:ext cx="404813" cy="457200"/>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FF0000"/>
                </a:solidFill>
                <a:effectLst/>
                <a:uLnTx/>
                <a:uFillTx/>
                <a:latin typeface="Times New Roman" pitchFamily="18" charset="0"/>
                <a:ea typeface="+mn-ea"/>
                <a:cs typeface="+mn-cs"/>
              </a:rPr>
              <a:t>C</a:t>
            </a:r>
            <a:endParaRPr kumimoji="0" lang="es-ES" sz="2400" b="1" i="0" u="none" strike="noStrike" kern="1200" cap="none" spc="0" normalizeH="0" baseline="0" noProof="0" dirty="0">
              <a:ln>
                <a:noFill/>
              </a:ln>
              <a:solidFill>
                <a:srgbClr val="FF0000"/>
              </a:solidFill>
              <a:effectLst/>
              <a:uLnTx/>
              <a:uFillTx/>
              <a:latin typeface="Times New Roman" pitchFamily="18" charset="0"/>
              <a:ea typeface="+mn-ea"/>
              <a:cs typeface="+mn-cs"/>
            </a:endParaRPr>
          </a:p>
        </p:txBody>
      </p:sp>
      <p:sp>
        <p:nvSpPr>
          <p:cNvPr id="9" name="Text Box 14">
            <a:extLst>
              <a:ext uri="{FF2B5EF4-FFF2-40B4-BE49-F238E27FC236}">
                <a16:creationId xmlns:a16="http://schemas.microsoft.com/office/drawing/2014/main" id="{FD92BD39-DA60-432B-B519-38549F1F92F7}"/>
              </a:ext>
            </a:extLst>
          </p:cNvPr>
          <p:cNvSpPr txBox="1">
            <a:spLocks noChangeArrowheads="1"/>
          </p:cNvSpPr>
          <p:nvPr/>
        </p:nvSpPr>
        <p:spPr bwMode="auto">
          <a:xfrm>
            <a:off x="6843713" y="1640681"/>
            <a:ext cx="420687" cy="457200"/>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FF0000"/>
                </a:solidFill>
                <a:effectLst/>
                <a:uLnTx/>
                <a:uFillTx/>
                <a:latin typeface="Times New Roman" pitchFamily="18" charset="0"/>
                <a:ea typeface="+mn-ea"/>
                <a:cs typeface="+mn-cs"/>
              </a:rPr>
              <a:t>H</a:t>
            </a:r>
            <a:endParaRPr kumimoji="0" lang="es-ES" sz="2400" b="1" i="0" u="none" strike="noStrike" kern="1200" cap="none" spc="0" normalizeH="0" baseline="0" noProof="0" dirty="0">
              <a:ln>
                <a:noFill/>
              </a:ln>
              <a:solidFill>
                <a:srgbClr val="FF0000"/>
              </a:solidFill>
              <a:effectLst/>
              <a:uLnTx/>
              <a:uFillTx/>
              <a:latin typeface="Times New Roman" pitchFamily="18" charset="0"/>
              <a:ea typeface="+mn-ea"/>
              <a:cs typeface="+mn-cs"/>
            </a:endParaRPr>
          </a:p>
        </p:txBody>
      </p:sp>
      <p:sp>
        <p:nvSpPr>
          <p:cNvPr id="10" name="Text Box 15">
            <a:extLst>
              <a:ext uri="{FF2B5EF4-FFF2-40B4-BE49-F238E27FC236}">
                <a16:creationId xmlns:a16="http://schemas.microsoft.com/office/drawing/2014/main" id="{7F8E855F-23B2-4263-BC58-4B42A5289507}"/>
              </a:ext>
            </a:extLst>
          </p:cNvPr>
          <p:cNvSpPr txBox="1">
            <a:spLocks noChangeArrowheads="1"/>
          </p:cNvSpPr>
          <p:nvPr/>
        </p:nvSpPr>
        <p:spPr bwMode="auto">
          <a:xfrm>
            <a:off x="558800" y="2250281"/>
            <a:ext cx="2162772" cy="707886"/>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1. </a:t>
            </a:r>
            <a:r>
              <a:rPr kumimoji="0" lang="es-ES_tradnl" sz="2000" b="0" i="0" u="none" strike="noStrike" kern="0" cap="none" spc="0" normalizeH="0" baseline="0" noProof="0" dirty="0" err="1">
                <a:ln>
                  <a:noFill/>
                </a:ln>
                <a:solidFill>
                  <a:srgbClr val="FF2F92"/>
                </a:solidFill>
                <a:effectLst/>
                <a:uLnTx/>
                <a:uFillTx/>
                <a:latin typeface="Calibri" panose="020F0502020204030204"/>
                <a:ea typeface="+mn-ea"/>
                <a:cs typeface="+mn-cs"/>
              </a:rPr>
              <a:t>nº</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 moles = </a:t>
            </a:r>
            <a:r>
              <a:rPr kumimoji="0" lang="es-ES_tradnl" sz="2000" b="0" i="0" u="sng" strike="noStrike" kern="0" cap="none" spc="0" normalizeH="0" baseline="0" noProof="0" dirty="0">
                <a:ln>
                  <a:noFill/>
                </a:ln>
                <a:solidFill>
                  <a:srgbClr val="FF2F92"/>
                </a:solidFill>
                <a:effectLst/>
                <a:uLnTx/>
                <a:uFillTx/>
                <a:latin typeface="Calibri" panose="020F0502020204030204"/>
                <a:ea typeface="+mn-ea"/>
                <a:cs typeface="+mn-cs"/>
              </a:rPr>
              <a:t>masa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	                   PA</a:t>
            </a:r>
            <a:endPar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12" name="Text Box 16">
            <a:extLst>
              <a:ext uri="{FF2B5EF4-FFF2-40B4-BE49-F238E27FC236}">
                <a16:creationId xmlns:a16="http://schemas.microsoft.com/office/drawing/2014/main" id="{531D523C-E1C4-45E7-A3F6-9304A64E7585}"/>
              </a:ext>
            </a:extLst>
          </p:cNvPr>
          <p:cNvSpPr txBox="1">
            <a:spLocks noChangeArrowheads="1"/>
          </p:cNvSpPr>
          <p:nvPr/>
        </p:nvSpPr>
        <p:spPr bwMode="auto">
          <a:xfrm>
            <a:off x="558800" y="3063081"/>
            <a:ext cx="2646363" cy="1016000"/>
          </a:xfrm>
          <a:prstGeom prst="rect">
            <a:avLst/>
          </a:prstGeom>
          <a:noFill/>
          <a:ln w="9525">
            <a:noFill/>
            <a:miter lim="800000"/>
            <a:headEnd/>
            <a:tailEnd/>
          </a:ln>
        </p:spPr>
        <p:txBody>
          <a:bodyPr>
            <a:spAutoFit/>
          </a:bodyPr>
          <a:lstStyle/>
          <a:p>
            <a:pPr marL="457200" marR="0" lvl="0" indent="-457200" algn="just" defTabSz="384175" rtl="0" eaLnBrk="1" fontAlgn="auto" latinLnBrk="0" hangingPunct="1">
              <a:lnSpc>
                <a:spcPct val="100000"/>
              </a:lnSpc>
              <a:spcBef>
                <a:spcPts val="0"/>
              </a:spcBef>
              <a:spcAft>
                <a:spcPts val="0"/>
              </a:spcAft>
              <a:buClrTx/>
              <a:buSzTx/>
              <a:buFont typeface="Arial" pitchFamily="34" charset="0"/>
              <a:buAutoNum type="arabicPeriod" startAt="2"/>
              <a:tabLst/>
              <a:defRPr/>
            </a:pPr>
            <a:r>
              <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rPr>
              <a:t>Se divide por el menor número de moles</a:t>
            </a:r>
          </a:p>
        </p:txBody>
      </p:sp>
      <p:sp>
        <p:nvSpPr>
          <p:cNvPr id="13" name="Text Box 17">
            <a:extLst>
              <a:ext uri="{FF2B5EF4-FFF2-40B4-BE49-F238E27FC236}">
                <a16:creationId xmlns:a16="http://schemas.microsoft.com/office/drawing/2014/main" id="{F11E5302-8E03-423F-8C2C-C35D33361E19}"/>
              </a:ext>
            </a:extLst>
          </p:cNvPr>
          <p:cNvSpPr txBox="1">
            <a:spLocks noChangeArrowheads="1"/>
          </p:cNvSpPr>
          <p:nvPr/>
        </p:nvSpPr>
        <p:spPr bwMode="auto">
          <a:xfrm>
            <a:off x="3784600" y="3136106"/>
            <a:ext cx="1244251" cy="83099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rPr>
              <a:t>6,25</a:t>
            </a: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  = 1</a:t>
            </a:r>
            <a:endPar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6,25</a:t>
            </a:r>
            <a:endParaRPr kumimoji="0" lang="es-ES" sz="24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14" name="Text Box 18">
            <a:extLst>
              <a:ext uri="{FF2B5EF4-FFF2-40B4-BE49-F238E27FC236}">
                <a16:creationId xmlns:a16="http://schemas.microsoft.com/office/drawing/2014/main" id="{30BA5517-95B8-4D7C-9B71-3EE715593322}"/>
              </a:ext>
            </a:extLst>
          </p:cNvPr>
          <p:cNvSpPr txBox="1">
            <a:spLocks noChangeArrowheads="1"/>
          </p:cNvSpPr>
          <p:nvPr/>
        </p:nvSpPr>
        <p:spPr bwMode="auto">
          <a:xfrm>
            <a:off x="6388100" y="3096419"/>
            <a:ext cx="1244251" cy="83099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rPr>
              <a:t>25,0</a:t>
            </a: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  = 4</a:t>
            </a:r>
            <a:endParaRPr kumimoji="0" lang="es-ES_tradnl" sz="2400" b="0" i="0" u="sng" strike="noStrike" kern="0" cap="none" spc="0" normalizeH="0" baseline="0" noProof="0" dirty="0">
              <a:ln>
                <a:noFill/>
              </a:ln>
              <a:solidFill>
                <a:srgbClr val="FF2F92"/>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6,25</a:t>
            </a:r>
            <a:endParaRPr kumimoji="0" lang="es-ES" sz="24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15" name="Text Box 19">
            <a:extLst>
              <a:ext uri="{FF2B5EF4-FFF2-40B4-BE49-F238E27FC236}">
                <a16:creationId xmlns:a16="http://schemas.microsoft.com/office/drawing/2014/main" id="{5FFCF658-C360-4225-970A-CA2C206E5AD6}"/>
              </a:ext>
            </a:extLst>
          </p:cNvPr>
          <p:cNvSpPr txBox="1">
            <a:spLocks noChangeArrowheads="1"/>
          </p:cNvSpPr>
          <p:nvPr/>
        </p:nvSpPr>
        <p:spPr bwMode="auto">
          <a:xfrm>
            <a:off x="601663" y="4282281"/>
            <a:ext cx="2646362" cy="701675"/>
          </a:xfrm>
          <a:prstGeom prst="rect">
            <a:avLst/>
          </a:prstGeom>
          <a:noFill/>
          <a:ln w="9525">
            <a:noFill/>
            <a:miter lim="800000"/>
            <a:headEnd/>
            <a:tailEnd/>
          </a:ln>
        </p:spPr>
        <p:txBody>
          <a:bodyPr>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2000" b="0" i="0" u="none" strike="noStrike" kern="0" cap="none" spc="0" normalizeH="0" baseline="0" noProof="0">
                <a:ln>
                  <a:noFill/>
                </a:ln>
                <a:solidFill>
                  <a:srgbClr val="FF2F92"/>
                </a:solidFill>
                <a:effectLst/>
                <a:uLnTx/>
                <a:uFillTx/>
                <a:latin typeface="Calibri" panose="020F0502020204030204"/>
                <a:ea typeface="+mn-ea"/>
                <a:cs typeface="+mn-cs"/>
              </a:rPr>
              <a:t>3. Se determina la 	FE.</a:t>
            </a:r>
            <a:endParaRPr kumimoji="0" lang="es-ES" sz="2000" b="0" i="0" u="none" strike="noStrike" kern="0" cap="none" spc="0" normalizeH="0" baseline="0" noProof="0">
              <a:ln>
                <a:noFill/>
              </a:ln>
              <a:solidFill>
                <a:srgbClr val="FF2F92"/>
              </a:solidFill>
              <a:effectLst/>
              <a:uLnTx/>
              <a:uFillTx/>
              <a:latin typeface="Calibri" panose="020F0502020204030204"/>
              <a:ea typeface="+mn-ea"/>
              <a:cs typeface="+mn-cs"/>
            </a:endParaRPr>
          </a:p>
        </p:txBody>
      </p:sp>
      <p:sp>
        <p:nvSpPr>
          <p:cNvPr id="17" name="Text Box 20">
            <a:extLst>
              <a:ext uri="{FF2B5EF4-FFF2-40B4-BE49-F238E27FC236}">
                <a16:creationId xmlns:a16="http://schemas.microsoft.com/office/drawing/2014/main" id="{C3FAA90A-FEBB-48F0-AE18-79346AE28043}"/>
              </a:ext>
            </a:extLst>
          </p:cNvPr>
          <p:cNvSpPr txBox="1">
            <a:spLocks noChangeArrowheads="1"/>
          </p:cNvSpPr>
          <p:nvPr/>
        </p:nvSpPr>
        <p:spPr bwMode="auto">
          <a:xfrm>
            <a:off x="5024438" y="4279106"/>
            <a:ext cx="1435100" cy="579438"/>
          </a:xfrm>
          <a:prstGeom prst="rect">
            <a:avLst/>
          </a:prstGeom>
          <a:noFill/>
          <a:ln w="9525">
            <a:noFill/>
            <a:miter lim="800000"/>
            <a:headEnd/>
            <a:tailEnd/>
          </a:ln>
          <a:effectLst/>
        </p:spPr>
        <p:txBody>
          <a:bodyPr>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CH</a:t>
            </a:r>
            <a:r>
              <a:rPr kumimoji="0" lang="es-ES_tradnl"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4</a:t>
            </a:r>
            <a:endParaRPr kumimoji="0" lang="es-ES"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endParaRPr>
          </a:p>
        </p:txBody>
      </p:sp>
      <p:sp>
        <p:nvSpPr>
          <p:cNvPr id="18" name="Text Box 5">
            <a:extLst>
              <a:ext uri="{FF2B5EF4-FFF2-40B4-BE49-F238E27FC236}">
                <a16:creationId xmlns:a16="http://schemas.microsoft.com/office/drawing/2014/main" id="{3CA966C3-977E-4CDF-AFD0-55DA0A60528D}"/>
              </a:ext>
            </a:extLst>
          </p:cNvPr>
          <p:cNvSpPr txBox="1">
            <a:spLocks noChangeArrowheads="1"/>
          </p:cNvSpPr>
          <p:nvPr/>
        </p:nvSpPr>
        <p:spPr bwMode="auto">
          <a:xfrm>
            <a:off x="-238897" y="98139"/>
            <a:ext cx="5389562" cy="1190625"/>
          </a:xfrm>
          <a:prstGeom prst="rect">
            <a:avLst/>
          </a:prstGeom>
          <a:noFill/>
          <a:ln w="9525">
            <a:noFill/>
            <a:miter lim="800000"/>
            <a:headEnd/>
            <a:tailEnd/>
          </a:ln>
          <a:effectLst/>
        </p:spPr>
        <p:txBody>
          <a:bodyPr lIns="91427" tIns="45713" rIns="91427" bIns="45713">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s-ES_tradnl" sz="3600" b="1" i="1" u="none" strike="noStrike" kern="1200" cap="none" spc="0" normalizeH="0" baseline="0" noProof="0" dirty="0">
                <a:ln>
                  <a:noFill/>
                </a:ln>
                <a:solidFill>
                  <a:srgbClr val="FF2F92"/>
                </a:solidFill>
                <a:effectLst>
                  <a:outerShdw blurRad="38100" dist="38100" dir="2700000" algn="tl">
                    <a:srgbClr val="C0C0C0"/>
                  </a:outerShdw>
                </a:effectLst>
                <a:uLnTx/>
                <a:uFillTx/>
                <a:latin typeface="Times New Roman" pitchFamily="18" charset="0"/>
                <a:ea typeface="+mn-ea"/>
                <a:cs typeface="+mn-cs"/>
              </a:rPr>
              <a:t>Determinación de Fórmulas Químicas</a:t>
            </a:r>
          </a:p>
        </p:txBody>
      </p:sp>
      <p:sp>
        <p:nvSpPr>
          <p:cNvPr id="2" name="CuadroTexto 1">
            <a:extLst>
              <a:ext uri="{FF2B5EF4-FFF2-40B4-BE49-F238E27FC236}">
                <a16:creationId xmlns:a16="http://schemas.microsoft.com/office/drawing/2014/main" id="{9448C0BD-386D-484D-B22D-A75F1A1A293D}"/>
              </a:ext>
            </a:extLst>
          </p:cNvPr>
          <p:cNvSpPr txBox="1"/>
          <p:nvPr/>
        </p:nvSpPr>
        <p:spPr>
          <a:xfrm>
            <a:off x="243477" y="5217319"/>
            <a:ext cx="10050450"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2000" b="0" i="0" u="none" strike="noStrike" kern="1200" cap="none" spc="0" normalizeH="0" baseline="0" noProof="0" dirty="0">
                <a:ln>
                  <a:noFill/>
                </a:ln>
                <a:solidFill>
                  <a:srgbClr val="FF0000"/>
                </a:solidFill>
                <a:effectLst/>
                <a:uLnTx/>
                <a:uFillTx/>
                <a:latin typeface="Calibri" panose="020F0502020204030204"/>
                <a:ea typeface="+mn-ea"/>
                <a:cs typeface="+mn-cs"/>
              </a:rPr>
              <a:t>NOTA</a:t>
            </a:r>
            <a:r>
              <a:rPr kumimoji="0" lang="es-C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Si en el paso 2 </a:t>
            </a:r>
            <a:r>
              <a:rPr kumimoji="0" lang="es-CL" sz="2000" b="1" i="0" u="none" strike="noStrike" kern="1200" cap="none" spc="0" normalizeH="0" baseline="0" noProof="0" dirty="0">
                <a:ln>
                  <a:noFill/>
                </a:ln>
                <a:solidFill>
                  <a:srgbClr val="FF2F92"/>
                </a:solidFill>
                <a:effectLst/>
                <a:uLnTx/>
                <a:uFillTx/>
                <a:latin typeface="Calibri" panose="020F0502020204030204"/>
                <a:ea typeface="+mn-ea"/>
                <a:cs typeface="+mn-cs"/>
              </a:rPr>
              <a:t>NO</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 da un numero entero, se debe multiplicar por 2, </a:t>
            </a:r>
            <a:r>
              <a:rPr kumimoji="0" lang="es-CL" sz="2000" b="0" i="0" u="none" strike="noStrike" kern="1200" cap="none" spc="0" normalizeH="0" baseline="0" noProof="0" dirty="0" err="1">
                <a:ln>
                  <a:noFill/>
                </a:ln>
                <a:solidFill>
                  <a:srgbClr val="FF2F92"/>
                </a:solidFill>
                <a:effectLst/>
                <a:uLnTx/>
                <a:uFillTx/>
                <a:latin typeface="Calibri" panose="020F0502020204030204"/>
                <a:ea typeface="+mn-ea"/>
                <a:cs typeface="+mn-cs"/>
              </a:rPr>
              <a:t>ó</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 3, </a:t>
            </a:r>
            <a:r>
              <a:rPr kumimoji="0" lang="es-CL" sz="2000" b="0" i="0" u="none" strike="noStrike" kern="1200" cap="none" spc="0" normalizeH="0" baseline="0" noProof="0" dirty="0" err="1">
                <a:ln>
                  <a:noFill/>
                </a:ln>
                <a:solidFill>
                  <a:srgbClr val="FF2F92"/>
                </a:solidFill>
                <a:effectLst/>
                <a:uLnTx/>
                <a:uFillTx/>
                <a:latin typeface="Calibri" panose="020F0502020204030204"/>
                <a:ea typeface="+mn-ea"/>
                <a:cs typeface="+mn-cs"/>
              </a:rPr>
              <a:t>ó</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  4…y así sucesivamente HASTA que dé un número entero o aproximado en cada uno de los coeficientes.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No se puede aproximar cifras por ejemplo 3,45 a 3 </a:t>
            </a:r>
            <a:r>
              <a:rPr kumimoji="0" lang="es-CL" sz="2000" b="0" i="0" u="none" strike="noStrike" kern="1200" cap="none" spc="0" normalizeH="0" baseline="0" noProof="0" dirty="0" err="1">
                <a:ln>
                  <a:noFill/>
                </a:ln>
                <a:solidFill>
                  <a:srgbClr val="FF2F92"/>
                </a:solidFill>
                <a:effectLst/>
                <a:uLnTx/>
                <a:uFillTx/>
                <a:latin typeface="Calibri" panose="020F0502020204030204"/>
                <a:ea typeface="+mn-ea"/>
                <a:cs typeface="+mn-cs"/>
              </a:rPr>
              <a:t>ó</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 a 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Si puedo aproximar 2,95 a 3   </a:t>
            </a:r>
            <a:r>
              <a:rPr kumimoji="0" lang="es-CL" sz="2000" b="0" i="0" u="none" strike="noStrike" kern="1200" cap="none" spc="0" normalizeH="0" baseline="0" noProof="0" dirty="0" err="1">
                <a:ln>
                  <a:noFill/>
                </a:ln>
                <a:solidFill>
                  <a:srgbClr val="FF2F92"/>
                </a:solidFill>
                <a:effectLst/>
                <a:uLnTx/>
                <a:uFillTx/>
                <a:latin typeface="Calibri" panose="020F0502020204030204"/>
                <a:ea typeface="+mn-ea"/>
                <a:cs typeface="+mn-cs"/>
              </a:rPr>
              <a:t>ó</a:t>
            </a:r>
            <a:r>
              <a:rPr kumimoji="0" lang="es-CL" sz="2000" b="0" i="0" u="none" strike="noStrike" kern="1200" cap="none" spc="0" normalizeH="0" baseline="0" noProof="0" dirty="0">
                <a:ln>
                  <a:noFill/>
                </a:ln>
                <a:solidFill>
                  <a:srgbClr val="FF2F92"/>
                </a:solidFill>
                <a:effectLst/>
                <a:uLnTx/>
                <a:uFillTx/>
                <a:latin typeface="Calibri" panose="020F0502020204030204"/>
                <a:ea typeface="+mn-ea"/>
                <a:cs typeface="+mn-cs"/>
              </a:rPr>
              <a:t>  3,96 a 4 </a:t>
            </a:r>
          </a:p>
        </p:txBody>
      </p:sp>
    </p:spTree>
    <p:extLst>
      <p:ext uri="{BB962C8B-B14F-4D97-AF65-F5344CB8AC3E}">
        <p14:creationId xmlns:p14="http://schemas.microsoft.com/office/powerpoint/2010/main" val="84821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5" grpId="0"/>
      <p:bldP spid="17" grpId="0"/>
      <p:bldP spid="18" grpId="0" autoUpdateAnimBg="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Impact" pitchFamily="34" charset="0"/>
              <a:ea typeface="+mn-ea"/>
              <a:cs typeface="+mn-cs"/>
            </a:endParaRPr>
          </a:p>
        </p:txBody>
      </p:sp>
      <p:sp>
        <p:nvSpPr>
          <p:cNvPr id="5" name="Rectangle 10">
            <a:extLst>
              <a:ext uri="{FF2B5EF4-FFF2-40B4-BE49-F238E27FC236}">
                <a16:creationId xmlns:a16="http://schemas.microsoft.com/office/drawing/2014/main" id="{30E0DC42-B266-4EBF-948B-BD7A5C7ECD56}"/>
              </a:ext>
            </a:extLst>
          </p:cNvPr>
          <p:cNvSpPr>
            <a:spLocks noChangeArrowheads="1"/>
          </p:cNvSpPr>
          <p:nvPr/>
        </p:nvSpPr>
        <p:spPr bwMode="auto">
          <a:xfrm>
            <a:off x="369451" y="1562697"/>
            <a:ext cx="8569325" cy="3024188"/>
          </a:xfrm>
          <a:prstGeom prst="rect">
            <a:avLst/>
          </a:prstGeom>
          <a:no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2F92"/>
              </a:solidFill>
              <a:effectLst/>
              <a:uLnTx/>
              <a:uFillTx/>
              <a:latin typeface="Calibri" panose="020F0502020204030204"/>
              <a:ea typeface="+mn-ea"/>
              <a:cs typeface="+mn-cs"/>
            </a:endParaRPr>
          </a:p>
        </p:txBody>
      </p:sp>
      <p:sp>
        <p:nvSpPr>
          <p:cNvPr id="6" name="Text Box 11">
            <a:extLst>
              <a:ext uri="{FF2B5EF4-FFF2-40B4-BE49-F238E27FC236}">
                <a16:creationId xmlns:a16="http://schemas.microsoft.com/office/drawing/2014/main" id="{DAE992BA-B381-443E-81CE-550A543E831C}"/>
              </a:ext>
            </a:extLst>
          </p:cNvPr>
          <p:cNvSpPr txBox="1">
            <a:spLocks noChangeArrowheads="1"/>
          </p:cNvSpPr>
          <p:nvPr/>
        </p:nvSpPr>
        <p:spPr bwMode="auto">
          <a:xfrm>
            <a:off x="95955" y="1789710"/>
            <a:ext cx="3096344" cy="1015663"/>
          </a:xfrm>
          <a:prstGeom prst="rect">
            <a:avLst/>
          </a:prstGeom>
          <a:noFill/>
          <a:ln w="9525">
            <a:noFill/>
            <a:miter lim="800000"/>
            <a:headEnd/>
            <a:tailEnd/>
          </a:ln>
        </p:spPr>
        <p:txBody>
          <a:bodyPr wrap="square">
            <a:spAutoFit/>
          </a:bodyPr>
          <a:lstStyle/>
          <a:p>
            <a:pPr marL="457200" marR="0" lvl="0" indent="-457200" algn="just" defTabSz="384175" rtl="0" eaLnBrk="1" fontAlgn="auto" latinLnBrk="0" hangingPunct="1">
              <a:lnSpc>
                <a:spcPct val="100000"/>
              </a:lnSpc>
              <a:spcBef>
                <a:spcPts val="0"/>
              </a:spcBef>
              <a:spcAft>
                <a:spcPts val="0"/>
              </a:spcAft>
              <a:buClrTx/>
              <a:buSzTx/>
              <a:buFont typeface="Arial" pitchFamily="34" charset="0"/>
              <a:buAutoNum type="arabicPeriod" startAt="4"/>
              <a:tabLst/>
              <a:defRPr/>
            </a:pP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Se determina la masa molar o peso molecular de la FE.</a:t>
            </a:r>
            <a:endPar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7" name="Text Box 12">
            <a:extLst>
              <a:ext uri="{FF2B5EF4-FFF2-40B4-BE49-F238E27FC236}">
                <a16:creationId xmlns:a16="http://schemas.microsoft.com/office/drawing/2014/main" id="{0912E5B1-82A8-4A1E-AAB4-27A2562171FC}"/>
              </a:ext>
            </a:extLst>
          </p:cNvPr>
          <p:cNvSpPr txBox="1">
            <a:spLocks noChangeArrowheads="1"/>
          </p:cNvSpPr>
          <p:nvPr/>
        </p:nvSpPr>
        <p:spPr bwMode="auto">
          <a:xfrm>
            <a:off x="3236475" y="1938935"/>
            <a:ext cx="6292527" cy="396875"/>
          </a:xfrm>
          <a:prstGeom prst="rect">
            <a:avLst/>
          </a:prstGeom>
          <a:noFill/>
          <a:ln w="9525">
            <a:noFill/>
            <a:miter lim="800000"/>
            <a:headEnd/>
            <a:tailEnd/>
          </a:ln>
        </p:spPr>
        <p:txBody>
          <a:bodyPr wrap="square">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lang="es-ES_tradnl" sz="2000" kern="0" dirty="0">
                <a:solidFill>
                  <a:srgbClr val="FF2F92"/>
                </a:solidFill>
                <a:latin typeface="Calibri" panose="020F0502020204030204"/>
              </a:rPr>
              <a:t>M</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M (FE) CH</a:t>
            </a:r>
            <a:r>
              <a:rPr kumimoji="0" lang="es-ES_tradnl" sz="2000" b="0" i="0" u="none" strike="noStrike" kern="0" cap="none" spc="0" normalizeH="0" baseline="-25000" noProof="0" dirty="0">
                <a:ln>
                  <a:noFill/>
                </a:ln>
                <a:solidFill>
                  <a:srgbClr val="FF2F92"/>
                </a:solidFill>
                <a:effectLst/>
                <a:uLnTx/>
                <a:uFillTx/>
                <a:latin typeface="Calibri" panose="020F0502020204030204"/>
                <a:ea typeface="+mn-ea"/>
                <a:cs typeface="+mn-cs"/>
              </a:rPr>
              <a:t>4</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 = (12 x 1) + (1 x 4) = 16 g/mol</a:t>
            </a:r>
            <a:endPar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8" name="Text Box 13">
            <a:extLst>
              <a:ext uri="{FF2B5EF4-FFF2-40B4-BE49-F238E27FC236}">
                <a16:creationId xmlns:a16="http://schemas.microsoft.com/office/drawing/2014/main" id="{E3B381D0-D52C-4705-ACB2-42C72F4E1561}"/>
              </a:ext>
            </a:extLst>
          </p:cNvPr>
          <p:cNvSpPr txBox="1">
            <a:spLocks noChangeArrowheads="1"/>
          </p:cNvSpPr>
          <p:nvPr/>
        </p:nvSpPr>
        <p:spPr bwMode="auto">
          <a:xfrm>
            <a:off x="95955" y="3147022"/>
            <a:ext cx="2438400" cy="701675"/>
          </a:xfrm>
          <a:prstGeom prst="rect">
            <a:avLst/>
          </a:prstGeom>
          <a:noFill/>
          <a:ln w="9525">
            <a:noFill/>
            <a:miter lim="800000"/>
            <a:headEnd/>
            <a:tailEnd/>
          </a:ln>
        </p:spPr>
        <p:txBody>
          <a:bodyPr>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5. Se determina la 	FM.</a:t>
            </a:r>
            <a:endPar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9" name="Text Box 14">
            <a:extLst>
              <a:ext uri="{FF2B5EF4-FFF2-40B4-BE49-F238E27FC236}">
                <a16:creationId xmlns:a16="http://schemas.microsoft.com/office/drawing/2014/main" id="{4093C2E7-CC6F-442E-812C-2543AD722D71}"/>
              </a:ext>
            </a:extLst>
          </p:cNvPr>
          <p:cNvSpPr txBox="1">
            <a:spLocks noChangeArrowheads="1"/>
          </p:cNvSpPr>
          <p:nvPr/>
        </p:nvSpPr>
        <p:spPr bwMode="auto">
          <a:xfrm>
            <a:off x="3419039" y="3147022"/>
            <a:ext cx="4741812" cy="701675"/>
          </a:xfrm>
          <a:prstGeom prst="rect">
            <a:avLst/>
          </a:prstGeom>
          <a:noFill/>
          <a:ln w="9525">
            <a:noFill/>
            <a:miter lim="800000"/>
            <a:headEnd/>
            <a:tailEnd/>
          </a:ln>
        </p:spPr>
        <p:txBody>
          <a:bodyPr wrap="square">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lang="es-ES_tradnl" sz="2000" u="sng" kern="0" dirty="0">
                <a:solidFill>
                  <a:srgbClr val="FF2F92"/>
                </a:solidFill>
                <a:latin typeface="Calibri" panose="020F0502020204030204"/>
              </a:rPr>
              <a:t>M</a:t>
            </a:r>
            <a:r>
              <a:rPr kumimoji="0" lang="es-ES_tradnl" sz="2000" b="0" i="0" u="sng" strike="noStrike" kern="0" cap="none" spc="0" normalizeH="0" baseline="0" noProof="0" dirty="0">
                <a:ln>
                  <a:noFill/>
                </a:ln>
                <a:solidFill>
                  <a:srgbClr val="FF2F92"/>
                </a:solidFill>
                <a:effectLst/>
                <a:uLnTx/>
                <a:uFillTx/>
                <a:latin typeface="Calibri" panose="020F0502020204030204"/>
                <a:ea typeface="+mn-ea"/>
                <a:cs typeface="+mn-cs"/>
              </a:rPr>
              <a:t>M de la FM</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  = </a:t>
            </a:r>
            <a:r>
              <a:rPr kumimoji="0" lang="es-ES_tradnl" sz="2000" b="0" i="0" u="sng" strike="noStrike" kern="0" cap="none" spc="0" normalizeH="0" baseline="0" noProof="0" dirty="0">
                <a:ln>
                  <a:noFill/>
                </a:ln>
                <a:solidFill>
                  <a:srgbClr val="FF2F92"/>
                </a:solidFill>
                <a:effectLst/>
                <a:uLnTx/>
                <a:uFillTx/>
                <a:latin typeface="Calibri" panose="020F0502020204030204"/>
                <a:ea typeface="+mn-ea"/>
                <a:cs typeface="+mn-cs"/>
              </a:rPr>
              <a:t>64 g/mol</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  = 4</a:t>
            </a:r>
            <a:endParaRPr kumimoji="0" lang="es-ES_tradnl" sz="2000" b="0" i="0" u="sng" strike="noStrike" kern="0" cap="none" spc="0" normalizeH="0" baseline="0" noProof="0" dirty="0">
              <a:ln>
                <a:noFill/>
              </a:ln>
              <a:solidFill>
                <a:srgbClr val="FF2F92"/>
              </a:solidFill>
              <a:effectLst/>
              <a:uLnTx/>
              <a:uFillTx/>
              <a:latin typeface="Calibri" panose="020F0502020204030204"/>
              <a:ea typeface="+mn-ea"/>
              <a:cs typeface="+mn-cs"/>
            </a:endParaRPr>
          </a:p>
          <a:p>
            <a:pPr marL="0" marR="0" lvl="0" indent="0" algn="just" defTabSz="384175" rtl="0" eaLnBrk="1" fontAlgn="auto" latinLnBrk="0" hangingPunct="1">
              <a:lnSpc>
                <a:spcPct val="100000"/>
              </a:lnSpc>
              <a:spcBef>
                <a:spcPts val="0"/>
              </a:spcBef>
              <a:spcAft>
                <a:spcPts val="0"/>
              </a:spcAft>
              <a:buClrTx/>
              <a:buSzTx/>
              <a:buFontTx/>
              <a:buNone/>
              <a:tabLst/>
              <a:defRPr/>
            </a:pPr>
            <a:r>
              <a:rPr lang="es-ES_tradnl" sz="2000" kern="0" dirty="0">
                <a:solidFill>
                  <a:srgbClr val="FF2F92"/>
                </a:solidFill>
                <a:latin typeface="Calibri" panose="020F0502020204030204"/>
              </a:rPr>
              <a:t>M</a:t>
            </a:r>
            <a:r>
              <a:rPr kumimoji="0" lang="es-ES_tradnl" sz="2000" b="0" i="0" u="none" strike="noStrike" kern="0" cap="none" spc="0" normalizeH="0" baseline="0" noProof="0" dirty="0">
                <a:ln>
                  <a:noFill/>
                </a:ln>
                <a:solidFill>
                  <a:srgbClr val="FF2F92"/>
                </a:solidFill>
                <a:effectLst/>
                <a:uLnTx/>
                <a:uFillTx/>
                <a:latin typeface="Calibri" panose="020F0502020204030204"/>
                <a:ea typeface="+mn-ea"/>
                <a:cs typeface="+mn-cs"/>
              </a:rPr>
              <a:t>M de la FE	    16 g/mol</a:t>
            </a:r>
            <a:endParaRPr kumimoji="0" lang="es-ES" sz="2000" b="0" i="0" u="none" strike="noStrike" kern="0" cap="none" spc="0" normalizeH="0" baseline="0" noProof="0" dirty="0">
              <a:ln>
                <a:noFill/>
              </a:ln>
              <a:solidFill>
                <a:srgbClr val="FF2F92"/>
              </a:solidFill>
              <a:effectLst/>
              <a:uLnTx/>
              <a:uFillTx/>
              <a:latin typeface="Calibri" panose="020F0502020204030204"/>
              <a:ea typeface="+mn-ea"/>
              <a:cs typeface="+mn-cs"/>
            </a:endParaRPr>
          </a:p>
        </p:txBody>
      </p:sp>
      <p:sp>
        <p:nvSpPr>
          <p:cNvPr id="10" name="Text Box 15">
            <a:extLst>
              <a:ext uri="{FF2B5EF4-FFF2-40B4-BE49-F238E27FC236}">
                <a16:creationId xmlns:a16="http://schemas.microsoft.com/office/drawing/2014/main" id="{49E52314-6121-4AC3-B9C5-37BD594DE7E4}"/>
              </a:ext>
            </a:extLst>
          </p:cNvPr>
          <p:cNvSpPr txBox="1">
            <a:spLocks noChangeArrowheads="1"/>
          </p:cNvSpPr>
          <p:nvPr/>
        </p:nvSpPr>
        <p:spPr bwMode="auto">
          <a:xfrm>
            <a:off x="167963" y="4290022"/>
            <a:ext cx="8964488" cy="400110"/>
          </a:xfrm>
          <a:prstGeom prst="rect">
            <a:avLst/>
          </a:prstGeom>
          <a:noFill/>
          <a:ln w="9525">
            <a:noFill/>
            <a:miter lim="800000"/>
            <a:headEnd/>
            <a:tailEnd/>
          </a:ln>
        </p:spPr>
        <p:txBody>
          <a:bodyPr wrap="square">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2000" b="0" i="0" u="none" strike="noStrike" kern="0" cap="none" spc="0" normalizeH="0" baseline="0" noProof="0">
                <a:ln>
                  <a:noFill/>
                </a:ln>
                <a:solidFill>
                  <a:srgbClr val="FF2F92"/>
                </a:solidFill>
                <a:effectLst/>
                <a:uLnTx/>
                <a:uFillTx/>
                <a:latin typeface="Calibri" panose="020F0502020204030204"/>
                <a:ea typeface="+mn-ea"/>
                <a:cs typeface="+mn-cs"/>
              </a:rPr>
              <a:t>Por lo tanto, se multiplica la FE por el factor 4 para obtener la FM.</a:t>
            </a:r>
            <a:endParaRPr kumimoji="0" lang="es-ES" sz="2000" b="0" i="0" u="none" strike="noStrike" kern="0" cap="none" spc="0" normalizeH="0" baseline="0" noProof="0">
              <a:ln>
                <a:noFill/>
              </a:ln>
              <a:solidFill>
                <a:srgbClr val="FF2F92"/>
              </a:solidFill>
              <a:effectLst/>
              <a:uLnTx/>
              <a:uFillTx/>
              <a:latin typeface="Calibri" panose="020F0502020204030204"/>
              <a:ea typeface="+mn-ea"/>
              <a:cs typeface="+mn-cs"/>
            </a:endParaRPr>
          </a:p>
        </p:txBody>
      </p:sp>
      <p:sp>
        <p:nvSpPr>
          <p:cNvPr id="12" name="Text Box 16">
            <a:extLst>
              <a:ext uri="{FF2B5EF4-FFF2-40B4-BE49-F238E27FC236}">
                <a16:creationId xmlns:a16="http://schemas.microsoft.com/office/drawing/2014/main" id="{BF41545C-23DE-4DC1-8362-C17521377FD8}"/>
              </a:ext>
            </a:extLst>
          </p:cNvPr>
          <p:cNvSpPr txBox="1">
            <a:spLocks noChangeArrowheads="1"/>
          </p:cNvSpPr>
          <p:nvPr/>
        </p:nvSpPr>
        <p:spPr bwMode="auto">
          <a:xfrm>
            <a:off x="2976275" y="4704409"/>
            <a:ext cx="2971800" cy="579438"/>
          </a:xfrm>
          <a:prstGeom prst="rect">
            <a:avLst/>
          </a:prstGeom>
          <a:noFill/>
          <a:ln w="9525">
            <a:noFill/>
            <a:miter lim="800000"/>
            <a:headEnd/>
            <a:tailEnd/>
          </a:ln>
          <a:effectLst/>
        </p:spPr>
        <p:txBody>
          <a:bodyPr>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CH</a:t>
            </a:r>
            <a:r>
              <a:rPr kumimoji="0" lang="es-ES_tradnl"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4</a:t>
            </a:r>
            <a:r>
              <a:rPr kumimoji="0" lang="es-ES_tradnl"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	</a:t>
            </a:r>
            <a:r>
              <a:rPr kumimoji="0" lang="es-ES_tradnl" sz="3200" b="1" i="0" u="none" strike="noStrike" kern="0" cap="none" spc="0" normalizeH="0" baseline="0" noProof="0" dirty="0">
                <a:ln>
                  <a:noFill/>
                </a:ln>
                <a:solidFill>
                  <a:srgbClr val="FF2F92"/>
                </a:solidFill>
                <a:effectLst>
                  <a:outerShdw blurRad="38100" dist="38100" dir="2700000" algn="tl">
                    <a:srgbClr val="C0C0C0"/>
                  </a:outerShdw>
                </a:effectLst>
                <a:uLnTx/>
                <a:uFillTx/>
                <a:latin typeface="Calibri" panose="020F0502020204030204"/>
                <a:ea typeface="+mn-ea"/>
                <a:cs typeface="+mn-cs"/>
              </a:rPr>
              <a:t>		</a:t>
            </a:r>
            <a:r>
              <a:rPr kumimoji="0" lang="es-ES_tradnl" sz="2400" b="0" i="0" u="none" strike="noStrike" kern="0" cap="none" spc="0" normalizeH="0" baseline="0" noProof="0" dirty="0">
                <a:ln>
                  <a:noFill/>
                </a:ln>
                <a:solidFill>
                  <a:srgbClr val="FF2F92"/>
                </a:solidFill>
                <a:effectLst/>
                <a:uLnTx/>
                <a:uFillTx/>
                <a:latin typeface="Calibri" panose="020F0502020204030204"/>
                <a:ea typeface="+mn-ea"/>
                <a:cs typeface="+mn-cs"/>
              </a:rPr>
              <a:t>x   4</a:t>
            </a:r>
            <a:r>
              <a:rPr kumimoji="0" lang="es-ES_tradnl" sz="3200" b="1" i="0" u="none" strike="noStrike" kern="0" cap="none" spc="0" normalizeH="0" baseline="0" noProof="0" dirty="0">
                <a:ln>
                  <a:noFill/>
                </a:ln>
                <a:solidFill>
                  <a:srgbClr val="FF2F92"/>
                </a:solidFill>
                <a:effectLst>
                  <a:outerShdw blurRad="38100" dist="38100" dir="2700000" algn="tl">
                    <a:srgbClr val="C0C0C0"/>
                  </a:outerShdw>
                </a:effectLst>
                <a:uLnTx/>
                <a:uFillTx/>
                <a:latin typeface="Calibri" panose="020F0502020204030204"/>
                <a:ea typeface="+mn-ea"/>
                <a:cs typeface="+mn-cs"/>
              </a:rPr>
              <a:t>		</a:t>
            </a:r>
            <a:endParaRPr kumimoji="0" lang="es-ES" sz="3200" b="1" i="0" u="none" strike="noStrike" kern="0" cap="none" spc="0" normalizeH="0" baseline="-25000" noProof="0" dirty="0">
              <a:ln>
                <a:noFill/>
              </a:ln>
              <a:solidFill>
                <a:srgbClr val="FF2F92"/>
              </a:solidFill>
              <a:effectLst>
                <a:outerShdw blurRad="38100" dist="38100" dir="2700000" algn="tl">
                  <a:srgbClr val="C0C0C0"/>
                </a:outerShdw>
              </a:effectLst>
              <a:uLnTx/>
              <a:uFillTx/>
              <a:latin typeface="Calibri" panose="020F0502020204030204"/>
              <a:ea typeface="+mn-ea"/>
              <a:cs typeface="+mn-cs"/>
            </a:endParaRPr>
          </a:p>
        </p:txBody>
      </p:sp>
      <p:sp>
        <p:nvSpPr>
          <p:cNvPr id="13" name="Text Box 17">
            <a:extLst>
              <a:ext uri="{FF2B5EF4-FFF2-40B4-BE49-F238E27FC236}">
                <a16:creationId xmlns:a16="http://schemas.microsoft.com/office/drawing/2014/main" id="{FDAE5DD9-CA7B-4617-8EF7-97F1711762E5}"/>
              </a:ext>
            </a:extLst>
          </p:cNvPr>
          <p:cNvSpPr txBox="1">
            <a:spLocks noChangeArrowheads="1"/>
          </p:cNvSpPr>
          <p:nvPr/>
        </p:nvSpPr>
        <p:spPr bwMode="auto">
          <a:xfrm>
            <a:off x="3063091" y="5753697"/>
            <a:ext cx="3657600" cy="579438"/>
          </a:xfrm>
          <a:prstGeom prst="rect">
            <a:avLst/>
          </a:prstGeom>
          <a:noFill/>
          <a:ln w="9525">
            <a:noFill/>
            <a:miter lim="800000"/>
            <a:headEnd/>
            <a:tailEnd/>
          </a:ln>
          <a:effectLst/>
        </p:spPr>
        <p:txBody>
          <a:bodyPr>
            <a:spAutoFit/>
          </a:bodyPr>
          <a:lstStyle/>
          <a:p>
            <a:pPr marL="0" marR="0" lvl="0" indent="0" algn="just" defTabSz="384175" rtl="0" eaLnBrk="1" fontAlgn="auto" latinLnBrk="0" hangingPunct="1">
              <a:lnSpc>
                <a:spcPct val="100000"/>
              </a:lnSpc>
              <a:spcBef>
                <a:spcPts val="0"/>
              </a:spcBef>
              <a:spcAft>
                <a:spcPts val="0"/>
              </a:spcAft>
              <a:buClrTx/>
              <a:buSzTx/>
              <a:buFontTx/>
              <a:buNone/>
              <a:tabLst/>
              <a:defRPr/>
            </a:pPr>
            <a:r>
              <a:rPr kumimoji="0" lang="es-ES_tradnl" sz="3200" b="0" i="0" u="none" strike="noStrike" kern="0" cap="none" spc="0" normalizeH="0" baseline="0" noProof="0" dirty="0">
                <a:ln>
                  <a:noFill/>
                </a:ln>
                <a:solidFill>
                  <a:srgbClr val="FF2F92"/>
                </a:solidFill>
                <a:effectLst/>
                <a:uLnTx/>
                <a:uFillTx/>
                <a:latin typeface="Calibri" panose="020F0502020204030204"/>
                <a:ea typeface="+mn-ea"/>
                <a:cs typeface="+mn-cs"/>
              </a:rPr>
              <a:t>FM</a:t>
            </a:r>
            <a:r>
              <a:rPr kumimoji="0" lang="es-ES_tradnl" sz="3200" b="1" i="0" u="none" strike="noStrike" kern="0" cap="none" spc="0" normalizeH="0" baseline="0" noProof="0" dirty="0">
                <a:ln>
                  <a:noFill/>
                </a:ln>
                <a:solidFill>
                  <a:srgbClr val="FF2F92"/>
                </a:solidFill>
                <a:effectLst>
                  <a:outerShdw blurRad="38100" dist="38100" dir="2700000" algn="tl">
                    <a:srgbClr val="C0C0C0"/>
                  </a:outerShdw>
                </a:effectLst>
                <a:uLnTx/>
                <a:uFillTx/>
                <a:latin typeface="Calibri" panose="020F0502020204030204"/>
                <a:ea typeface="+mn-ea"/>
                <a:cs typeface="+mn-cs"/>
              </a:rPr>
              <a:t>			</a:t>
            </a:r>
            <a:r>
              <a:rPr kumimoji="0" lang="es-ES_tradnl"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C</a:t>
            </a:r>
            <a:r>
              <a:rPr kumimoji="0" lang="es-ES_tradnl"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4</a:t>
            </a:r>
            <a:r>
              <a:rPr kumimoji="0" lang="es-ES_tradnl" sz="3200" b="1" i="0" u="none" strike="noStrike" kern="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H</a:t>
            </a:r>
            <a:r>
              <a:rPr kumimoji="0" lang="es-ES_tradnl"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rPr>
              <a:t>16</a:t>
            </a:r>
            <a:endParaRPr kumimoji="0" lang="es-ES" sz="3200" b="1" i="0" u="none" strike="noStrike" kern="0" cap="none" spc="0" normalizeH="0" baseline="-25000" noProof="0" dirty="0">
              <a:ln>
                <a:noFill/>
              </a:ln>
              <a:solidFill>
                <a:srgbClr val="FF0000"/>
              </a:solidFill>
              <a:effectLst>
                <a:outerShdw blurRad="38100" dist="38100" dir="2700000" algn="tl">
                  <a:srgbClr val="C0C0C0"/>
                </a:outerShdw>
              </a:effectLst>
              <a:uLnTx/>
              <a:uFillTx/>
              <a:latin typeface="Calibri" panose="020F0502020204030204"/>
              <a:ea typeface="+mn-ea"/>
              <a:cs typeface="+mn-cs"/>
            </a:endParaRPr>
          </a:p>
        </p:txBody>
      </p:sp>
      <p:sp>
        <p:nvSpPr>
          <p:cNvPr id="14" name="Text Box 5">
            <a:extLst>
              <a:ext uri="{FF2B5EF4-FFF2-40B4-BE49-F238E27FC236}">
                <a16:creationId xmlns:a16="http://schemas.microsoft.com/office/drawing/2014/main" id="{17CFD661-5D3B-42E7-8483-4DB95842A71A}"/>
              </a:ext>
            </a:extLst>
          </p:cNvPr>
          <p:cNvSpPr txBox="1">
            <a:spLocks noChangeArrowheads="1"/>
          </p:cNvSpPr>
          <p:nvPr/>
        </p:nvSpPr>
        <p:spPr bwMode="auto">
          <a:xfrm>
            <a:off x="872417" y="305061"/>
            <a:ext cx="6692555" cy="1190625"/>
          </a:xfrm>
          <a:prstGeom prst="rect">
            <a:avLst/>
          </a:prstGeom>
          <a:noFill/>
          <a:ln w="9525">
            <a:noFill/>
            <a:miter lim="800000"/>
            <a:headEnd/>
            <a:tailEnd/>
          </a:ln>
          <a:effectLst/>
        </p:spPr>
        <p:txBody>
          <a:bodyPr wrap="square" lIns="91427" tIns="45713" rIns="91427" bIns="45713">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s-ES_tradnl" sz="3600" b="1" i="1" u="none" strike="noStrike" kern="1200" cap="none" spc="0" normalizeH="0" baseline="0" noProof="0" dirty="0">
                <a:ln>
                  <a:noFill/>
                </a:ln>
                <a:solidFill>
                  <a:srgbClr val="FF2F92"/>
                </a:solidFill>
                <a:effectLst>
                  <a:outerShdw blurRad="38100" dist="38100" dir="2700000" algn="tl">
                    <a:srgbClr val="C0C0C0"/>
                  </a:outerShdw>
                </a:effectLst>
                <a:uLnTx/>
                <a:uFillTx/>
                <a:latin typeface="Times New Roman" pitchFamily="18" charset="0"/>
                <a:ea typeface="+mn-ea"/>
                <a:cs typeface="+mn-cs"/>
              </a:rPr>
              <a:t>Determinación de Fórmulas Químicas</a:t>
            </a:r>
          </a:p>
        </p:txBody>
      </p:sp>
    </p:spTree>
    <p:extLst>
      <p:ext uri="{BB962C8B-B14F-4D97-AF65-F5344CB8AC3E}">
        <p14:creationId xmlns:p14="http://schemas.microsoft.com/office/powerpoint/2010/main" val="18217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93C6EDB3-3F04-43AE-AB78-4E570D432B41}"/>
              </a:ext>
            </a:extLst>
          </p:cNvPr>
          <p:cNvSpPr/>
          <p:nvPr/>
        </p:nvSpPr>
        <p:spPr>
          <a:xfrm>
            <a:off x="409685" y="585895"/>
            <a:ext cx="8809730" cy="126188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Ejercicio 1 </a:t>
            </a:r>
            <a:r>
              <a:rPr kumimoji="0" lang="es-CL" sz="18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r>
              <a:rPr kumimoji="0" lang="es-CL" sz="1800" b="1" i="0" u="none" strike="noStrike" kern="1200" cap="none" spc="0" normalizeH="0" baseline="0" noProof="0" dirty="0">
                <a:ln>
                  <a:noFill/>
                </a:ln>
                <a:solidFill>
                  <a:srgbClr val="EF872A"/>
                </a:solidFill>
                <a:effectLst/>
                <a:uLnTx/>
                <a:uFillTx/>
                <a:latin typeface="Calibri" panose="020F0502020204030204" pitchFamily="34" charset="0"/>
                <a:ea typeface="+mn-ea"/>
                <a:cs typeface="+mn-cs"/>
              </a:rPr>
              <a:t> </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La masa molar de un compuesto formado por carbono e hidrógeno es 28 g/mol. Si tiene un 14,28% de hidrógeno, determine su fórmula empírica y molecular. </a:t>
            </a:r>
            <a:endParaRPr kumimoji="0" lang="es-CL" sz="24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endParaRPr>
          </a:p>
        </p:txBody>
      </p:sp>
      <p:pic>
        <p:nvPicPr>
          <p:cNvPr id="6" name="Imagen 5">
            <a:extLst>
              <a:ext uri="{FF2B5EF4-FFF2-40B4-BE49-F238E27FC236}">
                <a16:creationId xmlns:a16="http://schemas.microsoft.com/office/drawing/2014/main" id="{141CD542-D276-4953-A6E3-909CB4C7B4E1}"/>
              </a:ext>
            </a:extLst>
          </p:cNvPr>
          <p:cNvPicPr>
            <a:picLocks noChangeAspect="1"/>
          </p:cNvPicPr>
          <p:nvPr/>
        </p:nvPicPr>
        <p:blipFill>
          <a:blip r:embed="rId3"/>
          <a:stretch>
            <a:fillRect/>
          </a:stretch>
        </p:blipFill>
        <p:spPr>
          <a:xfrm>
            <a:off x="5803675" y="2094132"/>
            <a:ext cx="3522594" cy="3522594"/>
          </a:xfrm>
          <a:prstGeom prst="rect">
            <a:avLst/>
          </a:prstGeom>
        </p:spPr>
      </p:pic>
    </p:spTree>
    <p:extLst>
      <p:ext uri="{BB962C8B-B14F-4D97-AF65-F5344CB8AC3E}">
        <p14:creationId xmlns:p14="http://schemas.microsoft.com/office/powerpoint/2010/main" val="388562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Rectángulo 4">
            <a:extLst>
              <a:ext uri="{FF2B5EF4-FFF2-40B4-BE49-F238E27FC236}">
                <a16:creationId xmlns:a16="http://schemas.microsoft.com/office/drawing/2014/main" id="{A952BE2A-2C46-4EB0-958F-89E7B5DE0B34}"/>
              </a:ext>
            </a:extLst>
          </p:cNvPr>
          <p:cNvSpPr/>
          <p:nvPr/>
        </p:nvSpPr>
        <p:spPr>
          <a:xfrm>
            <a:off x="399745" y="783120"/>
            <a:ext cx="8439159"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L"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Ejercicio 2 </a:t>
            </a:r>
            <a:r>
              <a:rPr kumimoji="0" lang="es-CL" sz="18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r>
              <a:rPr kumimoji="0" lang="es-CL" sz="1800" b="1" i="0" u="none" strike="noStrike" kern="1200" cap="none" spc="0" normalizeH="0" baseline="0" noProof="0" dirty="0">
                <a:ln>
                  <a:noFill/>
                </a:ln>
                <a:solidFill>
                  <a:srgbClr val="EF872A"/>
                </a:solidFill>
                <a:effectLst/>
                <a:uLnTx/>
                <a:uFillTx/>
                <a:latin typeface="Calibri" panose="020F0502020204030204" pitchFamily="34" charset="0"/>
                <a:ea typeface="+mn-ea"/>
                <a:cs typeface="+mn-cs"/>
              </a:rPr>
              <a:t> </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Un compuesto orgánico contiene 55,63% de carbono, 1,99% de hidrogeno y 42,38% de oxígeno. Si una molécula de dicho compuesto tiene una masa de 5,02x10</a:t>
            </a:r>
            <a:r>
              <a:rPr kumimoji="0" lang="es-CL" sz="2400" b="0" i="0" u="none" strike="noStrike" kern="1200" cap="none" spc="0" normalizeH="0" baseline="30000" noProof="0" dirty="0">
                <a:ln>
                  <a:noFill/>
                </a:ln>
                <a:solidFill>
                  <a:srgbClr val="0000FF"/>
                </a:solidFill>
                <a:effectLst/>
                <a:uLnTx/>
                <a:uFillTx/>
                <a:latin typeface="Calibri" panose="020F0502020204030204" pitchFamily="34" charset="0"/>
                <a:ea typeface="+mn-ea"/>
                <a:cs typeface="+mn-cs"/>
              </a:rPr>
              <a:t>-22</a:t>
            </a:r>
            <a:r>
              <a:rPr kumimoji="0" lang="es-CL" sz="2400" b="0" i="0" u="none" strike="noStrike" kern="1200" cap="none" spc="0" normalizeH="0" baseline="0" noProof="0" dirty="0">
                <a:ln>
                  <a:noFill/>
                </a:ln>
                <a:solidFill>
                  <a:srgbClr val="0000FF"/>
                </a:solidFill>
                <a:effectLst/>
                <a:uLnTx/>
                <a:uFillTx/>
                <a:latin typeface="Calibri" panose="020F0502020204030204" pitchFamily="34" charset="0"/>
                <a:ea typeface="+mn-ea"/>
                <a:cs typeface="+mn-cs"/>
              </a:rPr>
              <a:t> g. Determine su fórmula empírica y molecular</a:t>
            </a:r>
          </a:p>
        </p:txBody>
      </p:sp>
      <p:pic>
        <p:nvPicPr>
          <p:cNvPr id="6" name="Imagen 5">
            <a:extLst>
              <a:ext uri="{FF2B5EF4-FFF2-40B4-BE49-F238E27FC236}">
                <a16:creationId xmlns:a16="http://schemas.microsoft.com/office/drawing/2014/main" id="{541EE580-CD5F-49FC-8AA5-B2055DB06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903" y="2193500"/>
            <a:ext cx="3535836" cy="3535836"/>
          </a:xfrm>
          <a:prstGeom prst="rect">
            <a:avLst/>
          </a:prstGeom>
        </p:spPr>
      </p:pic>
    </p:spTree>
    <p:extLst>
      <p:ext uri="{BB962C8B-B14F-4D97-AF65-F5344CB8AC3E}">
        <p14:creationId xmlns:p14="http://schemas.microsoft.com/office/powerpoint/2010/main" val="1091321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CuadroTexto 3">
            <a:extLst>
              <a:ext uri="{FF2B5EF4-FFF2-40B4-BE49-F238E27FC236}">
                <a16:creationId xmlns:a16="http://schemas.microsoft.com/office/drawing/2014/main" id="{BF995A77-F6CB-4C7A-AA34-E47DC3E30A92}"/>
              </a:ext>
            </a:extLst>
          </p:cNvPr>
          <p:cNvSpPr txBox="1"/>
          <p:nvPr/>
        </p:nvSpPr>
        <p:spPr>
          <a:xfrm>
            <a:off x="1385740" y="444207"/>
            <a:ext cx="7286919" cy="1015663"/>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3000" b="1" i="0" u="none" strike="noStrike" kern="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MASA Y CARGA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3000" b="1" i="0" u="none" strike="noStrike" kern="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DE LAS PARTÍCULAS SUBATÓMICAS</a:t>
            </a:r>
          </a:p>
        </p:txBody>
      </p:sp>
      <p:pic>
        <p:nvPicPr>
          <p:cNvPr id="6" name="Imagen 5">
            <a:extLst>
              <a:ext uri="{FF2B5EF4-FFF2-40B4-BE49-F238E27FC236}">
                <a16:creationId xmlns:a16="http://schemas.microsoft.com/office/drawing/2014/main" id="{AEE5EDF2-9DD2-4379-8B97-7DFA6B077DAC}"/>
              </a:ext>
            </a:extLst>
          </p:cNvPr>
          <p:cNvPicPr>
            <a:picLocks noChangeAspect="1"/>
          </p:cNvPicPr>
          <p:nvPr/>
        </p:nvPicPr>
        <p:blipFill>
          <a:blip r:embed="rId3"/>
          <a:stretch>
            <a:fillRect/>
          </a:stretch>
        </p:blipFill>
        <p:spPr>
          <a:xfrm>
            <a:off x="219190" y="2727023"/>
            <a:ext cx="10859218" cy="2321227"/>
          </a:xfrm>
          <a:prstGeom prst="rect">
            <a:avLst/>
          </a:prstGeom>
        </p:spPr>
      </p:pic>
    </p:spTree>
    <p:extLst>
      <p:ext uri="{BB962C8B-B14F-4D97-AF65-F5344CB8AC3E}">
        <p14:creationId xmlns:p14="http://schemas.microsoft.com/office/powerpoint/2010/main" val="92796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Content Placeholder 2">
            <a:extLst>
              <a:ext uri="{FF2B5EF4-FFF2-40B4-BE49-F238E27FC236}">
                <a16:creationId xmlns:a16="http://schemas.microsoft.com/office/drawing/2014/main" id="{708555BF-20A4-40AA-A8BE-B2F344F4007E}"/>
              </a:ext>
            </a:extLst>
          </p:cNvPr>
          <p:cNvSpPr txBox="1">
            <a:spLocks/>
          </p:cNvSpPr>
          <p:nvPr/>
        </p:nvSpPr>
        <p:spPr>
          <a:xfrm>
            <a:off x="0" y="451034"/>
            <a:ext cx="9671900" cy="18175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s-CL" sz="5100" b="1" dirty="0">
                <a:solidFill>
                  <a:srgbClr val="008000"/>
                </a:solidFill>
                <a:latin typeface="Times New Roman"/>
                <a:cs typeface="Times New Roman"/>
              </a:rPr>
              <a:t>¿</a:t>
            </a:r>
            <a:r>
              <a:rPr kumimoji="0" lang="es-CL" sz="5100" b="1" i="0" u="none" strike="noStrike" kern="1200" cap="none" spc="0" normalizeH="0" baseline="0" noProof="0" dirty="0">
                <a:ln>
                  <a:noFill/>
                </a:ln>
                <a:solidFill>
                  <a:srgbClr val="008000"/>
                </a:solidFill>
                <a:effectLst/>
                <a:uLnTx/>
                <a:uFillTx/>
                <a:latin typeface="Times New Roman"/>
                <a:ea typeface="+mn-ea"/>
                <a:cs typeface="Times New Roman"/>
              </a:rPr>
              <a:t>Cómo se identifican los átomos?</a:t>
            </a:r>
            <a:endParaRPr kumimoji="0" lang="es-CL"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6" name="CuadroTexto 5">
            <a:extLst>
              <a:ext uri="{FF2B5EF4-FFF2-40B4-BE49-F238E27FC236}">
                <a16:creationId xmlns:a16="http://schemas.microsoft.com/office/drawing/2014/main" id="{8499E7AB-54A6-41D3-91EB-2C96C4B29633}"/>
              </a:ext>
            </a:extLst>
          </p:cNvPr>
          <p:cNvSpPr txBox="1"/>
          <p:nvPr/>
        </p:nvSpPr>
        <p:spPr>
          <a:xfrm>
            <a:off x="266780" y="2912861"/>
            <a:ext cx="8461355" cy="2585323"/>
          </a:xfrm>
          <a:prstGeom prst="rect">
            <a:avLst/>
          </a:prstGeom>
          <a:noFill/>
        </p:spPr>
        <p:txBody>
          <a:bodyPr wrap="square" rtlCol="0">
            <a:spAutoFit/>
          </a:bodyPr>
          <a:lstStyle/>
          <a:p>
            <a:pPr algn="just" defTabSz="457200"/>
            <a:r>
              <a:rPr lang="es-ES" sz="2600" b="1" dirty="0">
                <a:solidFill>
                  <a:srgbClr val="FF0000"/>
                </a:solidFill>
                <a:latin typeface="Times New Roman" panose="02020603050405020304" pitchFamily="18" charset="0"/>
                <a:cs typeface="Times New Roman" panose="02020603050405020304" pitchFamily="18" charset="0"/>
              </a:rPr>
              <a:t>Número atómico (Z)</a:t>
            </a:r>
            <a:r>
              <a:rPr lang="es-ES" sz="2400" b="1" dirty="0">
                <a:solidFill>
                  <a:srgbClr val="008000"/>
                </a:solidFill>
                <a:latin typeface="Times New Roman" panose="02020603050405020304" pitchFamily="18" charset="0"/>
                <a:cs typeface="Times New Roman" panose="02020603050405020304" pitchFamily="18" charset="0"/>
              </a:rPr>
              <a:t>: </a:t>
            </a:r>
            <a:r>
              <a:rPr lang="es-ES" sz="2400" dirty="0">
                <a:solidFill>
                  <a:srgbClr val="0000FF"/>
                </a:solidFill>
                <a:latin typeface="Times New Roman" panose="02020603050405020304" pitchFamily="18" charset="0"/>
                <a:cs typeface="Times New Roman" panose="02020603050405020304" pitchFamily="18" charset="0"/>
              </a:rPr>
              <a:t>corresponde al número de protones presentes en el núcleo del átomo de un elemento.</a:t>
            </a:r>
          </a:p>
          <a:p>
            <a:pPr algn="just" defTabSz="457200"/>
            <a:endParaRPr lang="es-ES" sz="14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1600" dirty="0">
              <a:solidFill>
                <a:srgbClr val="0000FF"/>
              </a:solidFill>
              <a:latin typeface="Times New Roman" panose="02020603050405020304" pitchFamily="18" charset="0"/>
              <a:cs typeface="Times New Roman" panose="02020603050405020304" pitchFamily="18" charset="0"/>
            </a:endParaRPr>
          </a:p>
          <a:p>
            <a:pPr algn="just" defTabSz="457200"/>
            <a:r>
              <a:rPr lang="es-ES" sz="2600" b="1" dirty="0">
                <a:solidFill>
                  <a:srgbClr val="FF0000"/>
                </a:solidFill>
                <a:latin typeface="Times New Roman" panose="02020603050405020304" pitchFamily="18" charset="0"/>
                <a:cs typeface="Times New Roman" panose="02020603050405020304" pitchFamily="18" charset="0"/>
              </a:rPr>
              <a:t>Número másico (A)</a:t>
            </a:r>
            <a:r>
              <a:rPr lang="es-ES" sz="2400" b="1" dirty="0">
                <a:solidFill>
                  <a:srgbClr val="FF0000"/>
                </a:solidFill>
                <a:latin typeface="Times New Roman" panose="02020603050405020304" pitchFamily="18" charset="0"/>
                <a:cs typeface="Times New Roman" panose="02020603050405020304" pitchFamily="18" charset="0"/>
              </a:rPr>
              <a:t>: </a:t>
            </a:r>
            <a:r>
              <a:rPr lang="es-ES" sz="2400" dirty="0">
                <a:solidFill>
                  <a:srgbClr val="0000FF"/>
                </a:solidFill>
                <a:latin typeface="Times New Roman" panose="02020603050405020304" pitchFamily="18" charset="0"/>
                <a:cs typeface="Times New Roman" panose="02020603050405020304" pitchFamily="18" charset="0"/>
              </a:rPr>
              <a:t>corresponde al número total de neutrones y protones presentes en el núcleo del átomo de un elemento.</a:t>
            </a:r>
          </a:p>
          <a:p>
            <a:pPr algn="just" defTabSz="457200"/>
            <a:endParaRPr lang="es-ES" sz="3200" b="1" dirty="0">
              <a:solidFill>
                <a:srgbClr val="0000FF"/>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C34DF4B2-FCAA-4E20-91F1-F59EE0A41AA6}"/>
              </a:ext>
            </a:extLst>
          </p:cNvPr>
          <p:cNvSpPr/>
          <p:nvPr/>
        </p:nvSpPr>
        <p:spPr>
          <a:xfrm>
            <a:off x="542925" y="1918831"/>
            <a:ext cx="10655452" cy="584775"/>
          </a:xfrm>
          <a:prstGeom prst="rect">
            <a:avLst/>
          </a:prstGeom>
        </p:spPr>
        <p:txBody>
          <a:bodyPr wrap="square">
            <a:spAutoFit/>
          </a:bodyPr>
          <a:lstStyle/>
          <a:p>
            <a:pPr lvl="0" algn="just" defTabSz="457200">
              <a:spcBef>
                <a:spcPct val="20000"/>
              </a:spcBef>
              <a:defRPr/>
            </a:pPr>
            <a:r>
              <a:rPr lang="es-CL" sz="3200" dirty="0">
                <a:solidFill>
                  <a:srgbClr val="0000FF"/>
                </a:solidFill>
                <a:latin typeface="Times New Roman"/>
                <a:cs typeface="Times New Roman"/>
              </a:rPr>
              <a:t>A través del número de </a:t>
            </a:r>
            <a:r>
              <a:rPr lang="es-CL" sz="3200" b="1" dirty="0">
                <a:solidFill>
                  <a:srgbClr val="008000"/>
                </a:solidFill>
                <a:latin typeface="Times New Roman"/>
                <a:cs typeface="Times New Roman"/>
              </a:rPr>
              <a:t>protones y neutrones </a:t>
            </a:r>
            <a:r>
              <a:rPr lang="es-CL" sz="3200" dirty="0">
                <a:solidFill>
                  <a:srgbClr val="0000FF"/>
                </a:solidFill>
                <a:latin typeface="Times New Roman"/>
                <a:cs typeface="Times New Roman"/>
              </a:rPr>
              <a:t>que contienen.</a:t>
            </a:r>
          </a:p>
        </p:txBody>
      </p:sp>
      <p:sp>
        <p:nvSpPr>
          <p:cNvPr id="8" name="Rectángulo 7">
            <a:extLst>
              <a:ext uri="{FF2B5EF4-FFF2-40B4-BE49-F238E27FC236}">
                <a16:creationId xmlns:a16="http://schemas.microsoft.com/office/drawing/2014/main" id="{0E2F4879-F14E-4DEE-98A3-745F1ACD130C}"/>
              </a:ext>
            </a:extLst>
          </p:cNvPr>
          <p:cNvSpPr/>
          <p:nvPr/>
        </p:nvSpPr>
        <p:spPr>
          <a:xfrm>
            <a:off x="1412322" y="5383428"/>
            <a:ext cx="8360229" cy="584775"/>
          </a:xfrm>
          <a:prstGeom prst="rect">
            <a:avLst/>
          </a:prstGeom>
        </p:spPr>
        <p:txBody>
          <a:bodyPr wrap="square">
            <a:spAutoFit/>
          </a:bodyPr>
          <a:lstStyle/>
          <a:p>
            <a:pPr lvl="0" algn="ctr" defTabSz="457200"/>
            <a:r>
              <a:rPr lang="es-ES" sz="3200" b="1" dirty="0">
                <a:solidFill>
                  <a:srgbClr val="FF0000"/>
                </a:solidFill>
                <a:latin typeface="Times New Roman" panose="02020603050405020304" pitchFamily="18" charset="0"/>
                <a:cs typeface="Times New Roman" panose="02020603050405020304" pitchFamily="18" charset="0"/>
              </a:rPr>
              <a:t>Z</a:t>
            </a:r>
            <a:r>
              <a:rPr lang="es-ES" sz="3200" b="1" dirty="0">
                <a:solidFill>
                  <a:srgbClr val="0000FF"/>
                </a:solidFill>
                <a:latin typeface="Times New Roman" panose="02020603050405020304" pitchFamily="18" charset="0"/>
                <a:cs typeface="Times New Roman" panose="02020603050405020304" pitchFamily="18" charset="0"/>
              </a:rPr>
              <a:t> y </a:t>
            </a:r>
            <a:r>
              <a:rPr lang="es-ES" sz="3200" b="1" dirty="0">
                <a:solidFill>
                  <a:srgbClr val="FF0000"/>
                </a:solidFill>
                <a:latin typeface="Times New Roman" panose="02020603050405020304" pitchFamily="18" charset="0"/>
                <a:cs typeface="Times New Roman" panose="02020603050405020304" pitchFamily="18" charset="0"/>
              </a:rPr>
              <a:t>A</a:t>
            </a:r>
            <a:r>
              <a:rPr lang="es-ES" sz="3200" b="1" dirty="0">
                <a:solidFill>
                  <a:srgbClr val="0000FF"/>
                </a:solidFill>
                <a:latin typeface="Times New Roman" panose="02020603050405020304" pitchFamily="18" charset="0"/>
                <a:cs typeface="Times New Roman" panose="02020603050405020304" pitchFamily="18" charset="0"/>
              </a:rPr>
              <a:t> siempre son números enteros positivos</a:t>
            </a:r>
          </a:p>
        </p:txBody>
      </p:sp>
      <p:pic>
        <p:nvPicPr>
          <p:cNvPr id="9" name="Imagen 8">
            <a:extLst>
              <a:ext uri="{FF2B5EF4-FFF2-40B4-BE49-F238E27FC236}">
                <a16:creationId xmlns:a16="http://schemas.microsoft.com/office/drawing/2014/main" id="{9C1BD4C1-0A32-4DA8-8067-5AED233FA2CC}"/>
              </a:ext>
            </a:extLst>
          </p:cNvPr>
          <p:cNvPicPr>
            <a:picLocks noChangeAspect="1"/>
          </p:cNvPicPr>
          <p:nvPr/>
        </p:nvPicPr>
        <p:blipFill>
          <a:blip r:embed="rId3"/>
          <a:stretch>
            <a:fillRect/>
          </a:stretch>
        </p:blipFill>
        <p:spPr>
          <a:xfrm>
            <a:off x="8898721" y="2985809"/>
            <a:ext cx="2565177" cy="2076190"/>
          </a:xfrm>
          <a:prstGeom prst="rect">
            <a:avLst/>
          </a:prstGeom>
        </p:spPr>
      </p:pic>
    </p:spTree>
    <p:extLst>
      <p:ext uri="{BB962C8B-B14F-4D97-AF65-F5344CB8AC3E}">
        <p14:creationId xmlns:p14="http://schemas.microsoft.com/office/powerpoint/2010/main" val="31397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CuadroTexto 3">
            <a:extLst>
              <a:ext uri="{FF2B5EF4-FFF2-40B4-BE49-F238E27FC236}">
                <a16:creationId xmlns:a16="http://schemas.microsoft.com/office/drawing/2014/main" id="{622BF95D-A2B1-4967-BC49-32AB04D06BF7}"/>
              </a:ext>
            </a:extLst>
          </p:cNvPr>
          <p:cNvSpPr txBox="1"/>
          <p:nvPr/>
        </p:nvSpPr>
        <p:spPr>
          <a:xfrm>
            <a:off x="341745" y="1727092"/>
            <a:ext cx="10272838" cy="4278094"/>
          </a:xfrm>
          <a:prstGeom prst="rect">
            <a:avLst/>
          </a:prstGeom>
          <a:noFill/>
        </p:spPr>
        <p:txBody>
          <a:bodyPr wrap="square" rtlCol="0">
            <a:spAutoFit/>
          </a:bodyPr>
          <a:lstStyle/>
          <a:p>
            <a:pPr algn="just" defTabSz="457200"/>
            <a:endParaRPr lang="es-ES" sz="2800" b="1" u="sng" dirty="0">
              <a:solidFill>
                <a:srgbClr val="0000FF"/>
              </a:solidFill>
              <a:latin typeface="Times New Roman" panose="02020603050405020304" pitchFamily="18" charset="0"/>
              <a:cs typeface="Times New Roman" panose="02020603050405020304" pitchFamily="18" charset="0"/>
            </a:endParaRPr>
          </a:p>
          <a:p>
            <a:pPr algn="just" defTabSz="457200"/>
            <a:r>
              <a:rPr lang="es-ES" sz="2800" b="1" dirty="0">
                <a:solidFill>
                  <a:srgbClr val="0000FF"/>
                </a:solidFill>
                <a:latin typeface="Times New Roman" panose="02020603050405020304" pitchFamily="18" charset="0"/>
                <a:cs typeface="Times New Roman" panose="02020603050405020304" pitchFamily="18" charset="0"/>
              </a:rPr>
              <a:t>Para cualquier </a:t>
            </a:r>
            <a:r>
              <a:rPr lang="es-ES" sz="2800" b="1" u="sng" dirty="0">
                <a:solidFill>
                  <a:srgbClr val="0000FF"/>
                </a:solidFill>
                <a:latin typeface="Times New Roman" panose="02020603050405020304" pitchFamily="18" charset="0"/>
                <a:cs typeface="Times New Roman" panose="02020603050405020304" pitchFamily="18" charset="0"/>
              </a:rPr>
              <a:t>elemento neutro (sin carga)</a:t>
            </a:r>
            <a:r>
              <a:rPr lang="es-ES" sz="2800" b="1" dirty="0">
                <a:solidFill>
                  <a:srgbClr val="0000FF"/>
                </a:solidFill>
                <a:latin typeface="Times New Roman" panose="02020603050405020304" pitchFamily="18" charset="0"/>
                <a:cs typeface="Times New Roman" panose="02020603050405020304" pitchFamily="18" charset="0"/>
              </a:rPr>
              <a:t>, se cumple que:</a:t>
            </a:r>
          </a:p>
          <a:p>
            <a:pPr algn="just" defTabSz="457200"/>
            <a:endParaRPr lang="es-ES" sz="2800" b="1" dirty="0">
              <a:solidFill>
                <a:srgbClr val="0000FF"/>
              </a:solidFill>
              <a:latin typeface="Times New Roman" panose="02020603050405020304" pitchFamily="18" charset="0"/>
              <a:cs typeface="Times New Roman" panose="02020603050405020304" pitchFamily="18" charset="0"/>
            </a:endParaRPr>
          </a:p>
          <a:p>
            <a:pPr algn="just" defTabSz="457200"/>
            <a:endParaRPr lang="es-ES" b="1" u="sng" dirty="0">
              <a:solidFill>
                <a:srgbClr val="0000FF"/>
              </a:solidFill>
              <a:latin typeface="Times New Roman" panose="02020603050405020304" pitchFamily="18" charset="0"/>
              <a:cs typeface="Times New Roman" panose="02020603050405020304" pitchFamily="18" charset="0"/>
            </a:endParaRPr>
          </a:p>
          <a:p>
            <a:pPr algn="ctr" defTabSz="457200"/>
            <a:r>
              <a:rPr lang="es-ES" sz="2800" b="1" dirty="0">
                <a:solidFill>
                  <a:srgbClr val="008000"/>
                </a:solidFill>
                <a:latin typeface="Times New Roman" panose="02020603050405020304" pitchFamily="18" charset="0"/>
                <a:cs typeface="Times New Roman" panose="02020603050405020304" pitchFamily="18" charset="0"/>
              </a:rPr>
              <a:t>Número atómico (Z): </a:t>
            </a:r>
            <a:r>
              <a:rPr lang="es-ES" sz="2800" b="1" dirty="0">
                <a:solidFill>
                  <a:srgbClr val="0000FF"/>
                </a:solidFill>
                <a:latin typeface="Times New Roman" panose="02020603050405020304" pitchFamily="18" charset="0"/>
                <a:cs typeface="Times New Roman" panose="02020603050405020304" pitchFamily="18" charset="0"/>
              </a:rPr>
              <a:t>Número de </a:t>
            </a:r>
            <a:r>
              <a:rPr lang="es-ES" sz="2800" b="1" u="sng" dirty="0">
                <a:solidFill>
                  <a:srgbClr val="FF0000"/>
                </a:solidFill>
                <a:latin typeface="Times New Roman" panose="02020603050405020304" pitchFamily="18" charset="0"/>
                <a:cs typeface="Times New Roman" panose="02020603050405020304" pitchFamily="18" charset="0"/>
              </a:rPr>
              <a:t>protones</a:t>
            </a:r>
            <a:endParaRPr lang="es-ES" sz="2800" u="sng" dirty="0">
              <a:solidFill>
                <a:srgbClr val="FF0000"/>
              </a:solidFill>
              <a:latin typeface="Times New Roman" panose="02020603050405020304" pitchFamily="18" charset="0"/>
              <a:cs typeface="Times New Roman" panose="02020603050405020304" pitchFamily="18" charset="0"/>
            </a:endParaRPr>
          </a:p>
          <a:p>
            <a:pPr algn="ctr" defTabSz="457200"/>
            <a:endParaRPr lang="es-ES" sz="1400" dirty="0">
              <a:solidFill>
                <a:srgbClr val="0000FF"/>
              </a:solidFill>
              <a:latin typeface="Times New Roman" panose="02020603050405020304" pitchFamily="18" charset="0"/>
              <a:cs typeface="Times New Roman" panose="02020603050405020304" pitchFamily="18" charset="0"/>
            </a:endParaRPr>
          </a:p>
          <a:p>
            <a:pPr algn="ctr" defTabSz="457200"/>
            <a:endParaRPr lang="es-ES" sz="2800" b="1" u="sng" dirty="0">
              <a:solidFill>
                <a:srgbClr val="0000FF"/>
              </a:solidFill>
              <a:latin typeface="Times New Roman" panose="02020603050405020304" pitchFamily="18" charset="0"/>
              <a:cs typeface="Times New Roman" panose="02020603050405020304" pitchFamily="18" charset="0"/>
            </a:endParaRPr>
          </a:p>
          <a:p>
            <a:pPr algn="ctr" defTabSz="457200"/>
            <a:r>
              <a:rPr lang="es-ES" sz="2800" b="1" dirty="0">
                <a:solidFill>
                  <a:srgbClr val="008000"/>
                </a:solidFill>
                <a:latin typeface="Times New Roman" panose="02020603050405020304" pitchFamily="18" charset="0"/>
                <a:cs typeface="Times New Roman" panose="02020603050405020304" pitchFamily="18" charset="0"/>
              </a:rPr>
              <a:t>Número atómico (Z): </a:t>
            </a:r>
            <a:r>
              <a:rPr lang="es-ES" sz="2800" b="1" dirty="0">
                <a:solidFill>
                  <a:srgbClr val="0000FF"/>
                </a:solidFill>
                <a:latin typeface="Times New Roman" panose="02020603050405020304" pitchFamily="18" charset="0"/>
                <a:cs typeface="Times New Roman" panose="02020603050405020304" pitchFamily="18" charset="0"/>
              </a:rPr>
              <a:t>Número de </a:t>
            </a:r>
            <a:r>
              <a:rPr lang="es-ES" sz="2800" b="1" u="sng" dirty="0">
                <a:solidFill>
                  <a:srgbClr val="FF0000"/>
                </a:solidFill>
                <a:latin typeface="Times New Roman" panose="02020603050405020304" pitchFamily="18" charset="0"/>
                <a:cs typeface="Times New Roman" panose="02020603050405020304" pitchFamily="18" charset="0"/>
              </a:rPr>
              <a:t>electrones</a:t>
            </a:r>
            <a:endParaRPr lang="es-ES" sz="2800" u="sng" dirty="0">
              <a:solidFill>
                <a:srgbClr val="FF0000"/>
              </a:solidFill>
              <a:latin typeface="Times New Roman" panose="02020603050405020304" pitchFamily="18" charset="0"/>
              <a:cs typeface="Times New Roman" panose="02020603050405020304" pitchFamily="18" charset="0"/>
            </a:endParaRP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1600" dirty="0">
              <a:solidFill>
                <a:srgbClr val="0000FF"/>
              </a:solidFill>
              <a:latin typeface="Times New Roman" panose="02020603050405020304" pitchFamily="18" charset="0"/>
              <a:cs typeface="Times New Roman" panose="02020603050405020304" pitchFamily="18" charset="0"/>
            </a:endParaRPr>
          </a:p>
          <a:p>
            <a:pPr algn="just" defTabSz="457200"/>
            <a:r>
              <a:rPr lang="es-ES" sz="2800" b="1" dirty="0">
                <a:solidFill>
                  <a:srgbClr val="008000"/>
                </a:solidFill>
                <a:latin typeface="Times New Roman" panose="02020603050405020304" pitchFamily="18" charset="0"/>
                <a:cs typeface="Times New Roman" panose="02020603050405020304" pitchFamily="18" charset="0"/>
              </a:rPr>
              <a:t>Número másico (A) – Número atómico (Z): </a:t>
            </a:r>
            <a:r>
              <a:rPr lang="es-ES" sz="2800" b="1" dirty="0">
                <a:solidFill>
                  <a:srgbClr val="0000FF"/>
                </a:solidFill>
                <a:latin typeface="Times New Roman" panose="02020603050405020304" pitchFamily="18" charset="0"/>
                <a:cs typeface="Times New Roman" panose="02020603050405020304" pitchFamily="18" charset="0"/>
              </a:rPr>
              <a:t>Número de </a:t>
            </a:r>
            <a:r>
              <a:rPr lang="es-ES" sz="2800" b="1" u="sng" dirty="0">
                <a:solidFill>
                  <a:srgbClr val="FF0000"/>
                </a:solidFill>
                <a:latin typeface="Times New Roman" panose="02020603050405020304" pitchFamily="18" charset="0"/>
                <a:cs typeface="Times New Roman" panose="02020603050405020304" pitchFamily="18" charset="0"/>
              </a:rPr>
              <a:t>neutrones</a:t>
            </a:r>
            <a:endParaRPr lang="es-ES" sz="3600" b="1" u="sng" dirty="0">
              <a:solidFill>
                <a:srgbClr val="FF0000"/>
              </a:solidFill>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9BEBCFA9-650B-49C4-8F0D-E40A8ACCBA07}"/>
              </a:ext>
            </a:extLst>
          </p:cNvPr>
          <p:cNvPicPr>
            <a:picLocks noChangeAspect="1"/>
          </p:cNvPicPr>
          <p:nvPr/>
        </p:nvPicPr>
        <p:blipFill>
          <a:blip r:embed="rId3"/>
          <a:stretch>
            <a:fillRect/>
          </a:stretch>
        </p:blipFill>
        <p:spPr>
          <a:xfrm>
            <a:off x="6547067" y="383244"/>
            <a:ext cx="2220541" cy="1675231"/>
          </a:xfrm>
          <a:prstGeom prst="rect">
            <a:avLst/>
          </a:prstGeom>
        </p:spPr>
      </p:pic>
      <p:sp>
        <p:nvSpPr>
          <p:cNvPr id="7" name="Rectángulo 6">
            <a:extLst>
              <a:ext uri="{FF2B5EF4-FFF2-40B4-BE49-F238E27FC236}">
                <a16:creationId xmlns:a16="http://schemas.microsoft.com/office/drawing/2014/main" id="{C12F156E-AF00-446F-A943-7F9298D4B09C}"/>
              </a:ext>
            </a:extLst>
          </p:cNvPr>
          <p:cNvSpPr/>
          <p:nvPr/>
        </p:nvSpPr>
        <p:spPr>
          <a:xfrm>
            <a:off x="384885" y="510536"/>
            <a:ext cx="3831498" cy="707886"/>
          </a:xfrm>
          <a:prstGeom prst="rect">
            <a:avLst/>
          </a:prstGeom>
        </p:spPr>
        <p:txBody>
          <a:bodyPr wrap="none">
            <a:spAutoFit/>
          </a:bodyPr>
          <a:lstStyle/>
          <a:p>
            <a:pPr lvl="0" algn="just" defTabSz="457200"/>
            <a:r>
              <a:rPr lang="es-ES" sz="4000" b="1" dirty="0">
                <a:solidFill>
                  <a:srgbClr val="008000"/>
                </a:solidFill>
                <a:latin typeface="Times New Roman" panose="02020603050405020304" pitchFamily="18" charset="0"/>
                <a:cs typeface="Times New Roman" panose="02020603050405020304" pitchFamily="18" charset="0"/>
              </a:rPr>
              <a:t>Recuerde que….</a:t>
            </a:r>
          </a:p>
        </p:txBody>
      </p:sp>
    </p:spTree>
    <p:extLst>
      <p:ext uri="{BB962C8B-B14F-4D97-AF65-F5344CB8AC3E}">
        <p14:creationId xmlns:p14="http://schemas.microsoft.com/office/powerpoint/2010/main" val="284600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5011B324-503E-4680-83EE-6DE10D624EAE}"/>
                  </a:ext>
                </a:extLst>
              </p:cNvPr>
              <p:cNvSpPr txBox="1"/>
              <p:nvPr/>
            </p:nvSpPr>
            <p:spPr>
              <a:xfrm>
                <a:off x="653076" y="1604972"/>
                <a:ext cx="8878974" cy="3683894"/>
              </a:xfrm>
              <a:prstGeom prst="rect">
                <a:avLst/>
              </a:prstGeom>
              <a:noFill/>
            </p:spPr>
            <p:txBody>
              <a:bodyPr wrap="square" rtlCol="0">
                <a:spAutoFit/>
              </a:bodyPr>
              <a:lstStyle/>
              <a:p>
                <a:pPr algn="just" defTabSz="457200"/>
                <a:endParaRPr lang="es-ES" dirty="0">
                  <a:solidFill>
                    <a:srgbClr val="0000FF"/>
                  </a:solidFill>
                  <a:latin typeface="Times New Roman" panose="02020603050405020304" pitchFamily="18" charset="0"/>
                  <a:cs typeface="Times New Roman" panose="02020603050405020304" pitchFamily="18" charset="0"/>
                </a:endParaRPr>
              </a:p>
              <a:p>
                <a:pPr algn="just" defTabSz="457200"/>
                <a:r>
                  <a:rPr lang="es-ES" sz="2800" dirty="0">
                    <a:solidFill>
                      <a:srgbClr val="0000FF"/>
                    </a:solidFill>
                    <a:latin typeface="Times New Roman" panose="02020603050405020304" pitchFamily="18" charset="0"/>
                    <a:cs typeface="Times New Roman" panose="02020603050405020304" pitchFamily="18" charset="0"/>
                  </a:rPr>
                  <a:t>Indique el número de protones, neutrones y electrones para cada una de las siguientes especies neutras:</a:t>
                </a: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a:p>
                <a:pPr algn="ctr" defTabSz="457200"/>
                <a14:m>
                  <m:oMath xmlns:m="http://schemas.openxmlformats.org/officeDocument/2006/math">
                    <m:sPre>
                      <m:sPrePr>
                        <m:ctrlPr>
                          <a:rPr lang="es-ES" sz="5400" i="1" smtClean="0">
                            <a:solidFill>
                              <a:srgbClr val="FF0000"/>
                            </a:solidFill>
                            <a:latin typeface="Cambria Math" panose="02040503050406030204" pitchFamily="18" charset="0"/>
                            <a:cs typeface="Times New Roman" panose="02020603050405020304" pitchFamily="18" charset="0"/>
                          </a:rPr>
                        </m:ctrlPr>
                      </m:sPrePr>
                      <m:sub>
                        <m:r>
                          <a:rPr lang="es-CL" sz="5400" b="0" i="1" smtClean="0">
                            <a:solidFill>
                              <a:srgbClr val="FF0000"/>
                            </a:solidFill>
                            <a:latin typeface="Cambria Math" panose="02040503050406030204" pitchFamily="18" charset="0"/>
                            <a:cs typeface="Times New Roman" panose="02020603050405020304" pitchFamily="18" charset="0"/>
                          </a:rPr>
                          <m:t>8</m:t>
                        </m:r>
                      </m:sub>
                      <m:sup>
                        <m:r>
                          <a:rPr lang="es-CL" sz="5400" b="0" i="1" smtClean="0">
                            <a:solidFill>
                              <a:srgbClr val="FF0000"/>
                            </a:solidFill>
                            <a:latin typeface="Cambria Math" panose="02040503050406030204" pitchFamily="18" charset="0"/>
                          </a:rPr>
                          <m:t>17</m:t>
                        </m:r>
                      </m:sup>
                      <m:e>
                        <m:r>
                          <m:rPr>
                            <m:sty m:val="p"/>
                          </m:rPr>
                          <a:rPr lang="es-CL" sz="5400" b="0" i="0" smtClean="0">
                            <a:solidFill>
                              <a:srgbClr val="FF0000"/>
                            </a:solidFill>
                            <a:latin typeface="Cambria Math" panose="02040503050406030204" pitchFamily="18" charset="0"/>
                          </a:rPr>
                          <m:t>O</m:t>
                        </m:r>
                      </m:e>
                    </m:sPre>
                  </m:oMath>
                </a14:m>
                <a:r>
                  <a:rPr lang="es-ES" sz="5400" dirty="0">
                    <a:solidFill>
                      <a:srgbClr val="0000FF"/>
                    </a:solidFill>
                    <a:latin typeface="Times New Roman" panose="02020603050405020304" pitchFamily="18" charset="0"/>
                    <a:cs typeface="Times New Roman" panose="02020603050405020304" pitchFamily="18" charset="0"/>
                  </a:rPr>
                  <a:t>								</a:t>
                </a:r>
                <a:r>
                  <a:rPr lang="es-ES" sz="5400" dirty="0">
                    <a:solidFill>
                      <a:srgbClr val="FF0000"/>
                    </a:solidFill>
                    <a:cs typeface="Times New Roman" panose="02020603050405020304" pitchFamily="18" charset="0"/>
                  </a:rPr>
                  <a:t> </a:t>
                </a:r>
                <a14:m>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8</m:t>
                        </m:r>
                        <m:r>
                          <a:rPr lang="es-CL" sz="5400" b="0" i="1" smtClean="0">
                            <a:solidFill>
                              <a:srgbClr val="FF0000"/>
                            </a:solidFill>
                            <a:latin typeface="Cambria Math" panose="02040503050406030204" pitchFamily="18" charset="0"/>
                            <a:cs typeface="Times New Roman" panose="02020603050405020304" pitchFamily="18" charset="0"/>
                          </a:rPr>
                          <m:t>0</m:t>
                        </m:r>
                      </m:sub>
                      <m:sup>
                        <m:r>
                          <a:rPr lang="es-CL" sz="5400" b="0" i="1" smtClean="0">
                            <a:solidFill>
                              <a:srgbClr val="FF0000"/>
                            </a:solidFill>
                            <a:latin typeface="Cambria Math" panose="02040503050406030204" pitchFamily="18" charset="0"/>
                          </a:rPr>
                          <m:t>199</m:t>
                        </m:r>
                      </m:sup>
                      <m:e>
                        <m:r>
                          <m:rPr>
                            <m:sty m:val="p"/>
                          </m:rPr>
                          <a:rPr lang="es-CL" sz="5400" b="0" i="0" smtClean="0">
                            <a:solidFill>
                              <a:srgbClr val="FF0000"/>
                            </a:solidFill>
                            <a:latin typeface="Cambria Math" panose="02040503050406030204" pitchFamily="18" charset="0"/>
                          </a:rPr>
                          <m:t>Hg</m:t>
                        </m:r>
                      </m:e>
                    </m:sPre>
                  </m:oMath>
                </a14:m>
                <a:endParaRPr lang="es-ES" sz="54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algn="just" defTabSz="457200"/>
                <a:endParaRPr lang="es-ES" sz="2800" dirty="0">
                  <a:solidFill>
                    <a:srgbClr val="0000FF"/>
                  </a:solidFill>
                  <a:latin typeface="Times New Roman" panose="02020603050405020304" pitchFamily="18" charset="0"/>
                  <a:cs typeface="Times New Roman" panose="02020603050405020304" pitchFamily="18" charset="0"/>
                </a:endParaRPr>
              </a:p>
            </p:txBody>
          </p:sp>
        </mc:Choice>
        <mc:Fallback>
          <p:sp>
            <p:nvSpPr>
              <p:cNvPr id="5" name="CuadroTexto 4">
                <a:extLst>
                  <a:ext uri="{FF2B5EF4-FFF2-40B4-BE49-F238E27FC236}">
                    <a16:creationId xmlns:a16="http://schemas.microsoft.com/office/drawing/2014/main" id="{5011B324-503E-4680-83EE-6DE10D624EAE}"/>
                  </a:ext>
                </a:extLst>
              </p:cNvPr>
              <p:cNvSpPr txBox="1">
                <a:spLocks noRot="1" noChangeAspect="1" noMove="1" noResize="1" noEditPoints="1" noAdjustHandles="1" noChangeArrowheads="1" noChangeShapeType="1" noTextEdit="1"/>
              </p:cNvSpPr>
              <p:nvPr/>
            </p:nvSpPr>
            <p:spPr>
              <a:xfrm>
                <a:off x="653076" y="1604972"/>
                <a:ext cx="8878974" cy="3683894"/>
              </a:xfrm>
              <a:prstGeom prst="rect">
                <a:avLst/>
              </a:prstGeom>
              <a:blipFill>
                <a:blip r:embed="rId3"/>
                <a:stretch>
                  <a:fillRect l="-1373" r="-1373"/>
                </a:stretch>
              </a:blipFill>
            </p:spPr>
            <p:txBody>
              <a:bodyPr/>
              <a:lstStyle/>
              <a:p>
                <a:r>
                  <a:rPr lang="es-CL">
                    <a:noFill/>
                  </a:rPr>
                  <a:t> </a:t>
                </a:r>
              </a:p>
            </p:txBody>
          </p:sp>
        </mc:Fallback>
      </mc:AlternateContent>
      <p:sp>
        <p:nvSpPr>
          <p:cNvPr id="6" name="Rectángulo 5">
            <a:extLst>
              <a:ext uri="{FF2B5EF4-FFF2-40B4-BE49-F238E27FC236}">
                <a16:creationId xmlns:a16="http://schemas.microsoft.com/office/drawing/2014/main" id="{52B0606C-9080-4432-9F07-AB2DFAFFF985}"/>
              </a:ext>
            </a:extLst>
          </p:cNvPr>
          <p:cNvSpPr/>
          <p:nvPr/>
        </p:nvSpPr>
        <p:spPr>
          <a:xfrm>
            <a:off x="653076" y="627370"/>
            <a:ext cx="1962397" cy="584775"/>
          </a:xfrm>
          <a:prstGeom prst="rect">
            <a:avLst/>
          </a:prstGeom>
        </p:spPr>
        <p:txBody>
          <a:bodyPr wrap="none">
            <a:spAutoFit/>
          </a:bodyPr>
          <a:lstStyle/>
          <a:p>
            <a:pPr lvl="0" algn="just" defTabSz="457200"/>
            <a:r>
              <a:rPr lang="es-ES" sz="3200" b="1" dirty="0">
                <a:solidFill>
                  <a:srgbClr val="008000"/>
                </a:solidFill>
                <a:latin typeface="Times New Roman" panose="02020603050405020304" pitchFamily="18" charset="0"/>
                <a:cs typeface="Times New Roman" panose="02020603050405020304" pitchFamily="18" charset="0"/>
              </a:rPr>
              <a:t>Ejemplos:</a:t>
            </a:r>
          </a:p>
        </p:txBody>
      </p:sp>
    </p:spTree>
    <p:extLst>
      <p:ext uri="{BB962C8B-B14F-4D97-AF65-F5344CB8AC3E}">
        <p14:creationId xmlns:p14="http://schemas.microsoft.com/office/powerpoint/2010/main" val="170202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15A0F539-FF66-4A48-96CA-62EFD3A31652}"/>
                  </a:ext>
                </a:extLst>
              </p:cNvPr>
              <p:cNvSpPr/>
              <p:nvPr/>
            </p:nvSpPr>
            <p:spPr>
              <a:xfrm>
                <a:off x="542532" y="662142"/>
                <a:ext cx="10587966" cy="2540119"/>
              </a:xfrm>
              <a:prstGeom prst="rect">
                <a:avLst/>
              </a:prstGeom>
            </p:spPr>
            <p:txBody>
              <a:bodyPr wrap="square">
                <a:spAutoFit/>
              </a:bodyPr>
              <a:lstStyle/>
              <a:p>
                <a:pPr lvl="0" algn="just" defTabSz="457200"/>
                <a14:m>
                  <m:oMathPara xmlns:m="http://schemas.openxmlformats.org/officeDocument/2006/math">
                    <m:oMathParaPr>
                      <m:jc m:val="centerGroup"/>
                    </m:oMathParaPr>
                    <m:oMath xmlns:m="http://schemas.openxmlformats.org/officeDocument/2006/math">
                      <m:sPre>
                        <m:sPrePr>
                          <m:ctrlPr>
                            <a:rPr lang="es-ES" sz="5400" i="1" smtClean="0">
                              <a:solidFill>
                                <a:srgbClr val="0000FF"/>
                              </a:solidFill>
                              <a:latin typeface="Cambria Math" panose="02040503050406030204" pitchFamily="18" charset="0"/>
                              <a:cs typeface="Times New Roman" panose="02020603050405020304" pitchFamily="18" charset="0"/>
                            </a:rPr>
                          </m:ctrlPr>
                        </m:sPrePr>
                        <m:sub>
                          <m:r>
                            <a:rPr lang="es-CL" sz="5400" i="1">
                              <a:solidFill>
                                <a:srgbClr val="0000FF"/>
                              </a:solidFill>
                              <a:latin typeface="Cambria Math" panose="02040503050406030204" pitchFamily="18" charset="0"/>
                              <a:cs typeface="Times New Roman" panose="02020603050405020304" pitchFamily="18" charset="0"/>
                            </a:rPr>
                            <m:t>8</m:t>
                          </m:r>
                        </m:sub>
                        <m:sup>
                          <m:r>
                            <a:rPr lang="es-CL" sz="5400" i="1">
                              <a:solidFill>
                                <a:srgbClr val="0000FF"/>
                              </a:solidFill>
                              <a:latin typeface="Cambria Math" panose="02040503050406030204" pitchFamily="18" charset="0"/>
                            </a:rPr>
                            <m:t>17</m:t>
                          </m:r>
                        </m:sup>
                        <m:e>
                          <m:r>
                            <m:rPr>
                              <m:sty m:val="p"/>
                            </m:rPr>
                            <a:rPr lang="es-CL" sz="5400">
                              <a:solidFill>
                                <a:srgbClr val="0000FF"/>
                              </a:solidFill>
                              <a:latin typeface="Cambria Math" panose="02040503050406030204" pitchFamily="18" charset="0"/>
                            </a:rPr>
                            <m:t>O</m:t>
                          </m:r>
                        </m:e>
                      </m:sPre>
                    </m:oMath>
                  </m:oMathPara>
                </a14:m>
                <a:endParaRPr lang="es-ES" sz="5400" dirty="0">
                  <a:solidFill>
                    <a:srgbClr val="0000FF"/>
                  </a:solidFill>
                  <a:latin typeface="Times New Roman" panose="02020603050405020304" pitchFamily="18" charset="0"/>
                  <a:cs typeface="Times New Roman" panose="02020603050405020304" pitchFamily="18" charset="0"/>
                </a:endParaRPr>
              </a:p>
              <a:p>
                <a:pPr lvl="0"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Protones = Número atómico (Z) </a:t>
                </a:r>
                <a:r>
                  <a:rPr lang="es-ES" sz="2800" dirty="0">
                    <a:solidFill>
                      <a:srgbClr val="0000FF"/>
                    </a:solidFill>
                    <a:latin typeface="Times New Roman" panose="02020603050405020304" pitchFamily="18" charset="0"/>
                    <a:cs typeface="Times New Roman" panose="02020603050405020304" pitchFamily="18" charset="0"/>
                  </a:rPr>
                  <a:t>= 8</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Neutrones = Número másico (A) – Número atómico (Z) </a:t>
                </a:r>
                <a:r>
                  <a:rPr lang="es-ES" sz="2800" dirty="0">
                    <a:solidFill>
                      <a:srgbClr val="0000FF"/>
                    </a:solidFill>
                    <a:latin typeface="Times New Roman" panose="02020603050405020304" pitchFamily="18" charset="0"/>
                    <a:cs typeface="Times New Roman" panose="02020603050405020304" pitchFamily="18" charset="0"/>
                  </a:rPr>
                  <a:t>= 17 - 8 = 9</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Electrones = Número atómico (Z) </a:t>
                </a:r>
                <a:r>
                  <a:rPr lang="es-ES" sz="2800" dirty="0">
                    <a:solidFill>
                      <a:srgbClr val="0000FF"/>
                    </a:solidFill>
                    <a:latin typeface="Times New Roman" panose="02020603050405020304" pitchFamily="18" charset="0"/>
                    <a:cs typeface="Times New Roman" panose="02020603050405020304" pitchFamily="18" charset="0"/>
                  </a:rPr>
                  <a:t>= 8</a:t>
                </a:r>
              </a:p>
            </p:txBody>
          </p:sp>
        </mc:Choice>
        <mc:Fallback>
          <p:sp>
            <p:nvSpPr>
              <p:cNvPr id="5" name="Rectángulo 4">
                <a:extLst>
                  <a:ext uri="{FF2B5EF4-FFF2-40B4-BE49-F238E27FC236}">
                    <a16:creationId xmlns:a16="http://schemas.microsoft.com/office/drawing/2014/main" id="{15A0F539-FF66-4A48-96CA-62EFD3A31652}"/>
                  </a:ext>
                </a:extLst>
              </p:cNvPr>
              <p:cNvSpPr>
                <a:spLocks noRot="1" noChangeAspect="1" noMove="1" noResize="1" noEditPoints="1" noAdjustHandles="1" noChangeArrowheads="1" noChangeShapeType="1" noTextEdit="1"/>
              </p:cNvSpPr>
              <p:nvPr/>
            </p:nvSpPr>
            <p:spPr>
              <a:xfrm>
                <a:off x="542532" y="662142"/>
                <a:ext cx="10587966" cy="2540119"/>
              </a:xfrm>
              <a:prstGeom prst="rect">
                <a:avLst/>
              </a:prstGeom>
              <a:blipFill>
                <a:blip r:embed="rId3"/>
                <a:stretch>
                  <a:fillRect l="-1209" b="-6010"/>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02D2772B-EB3F-475E-80D4-C957B8022D03}"/>
                  </a:ext>
                </a:extLst>
              </p:cNvPr>
              <p:cNvSpPr/>
              <p:nvPr/>
            </p:nvSpPr>
            <p:spPr>
              <a:xfrm>
                <a:off x="542532" y="3710542"/>
                <a:ext cx="10889623" cy="2545120"/>
              </a:xfrm>
              <a:prstGeom prst="rect">
                <a:avLst/>
              </a:prstGeom>
            </p:spPr>
            <p:txBody>
              <a:bodyPr wrap="square">
                <a:spAutoFit/>
              </a:bodyPr>
              <a:lstStyle/>
              <a:p>
                <a:pPr lvl="0" algn="just" defTabSz="457200"/>
                <a14:m>
                  <m:oMathPara xmlns:m="http://schemas.openxmlformats.org/officeDocument/2006/math">
                    <m:oMathParaPr>
                      <m:jc m:val="centerGroup"/>
                    </m:oMathParaPr>
                    <m:oMath xmlns:m="http://schemas.openxmlformats.org/officeDocument/2006/math">
                      <m:sPre>
                        <m:sPrePr>
                          <m:ctrlPr>
                            <a:rPr lang="es-ES" sz="5400" i="1">
                              <a:solidFill>
                                <a:srgbClr val="FF0000"/>
                              </a:solidFill>
                              <a:latin typeface="Cambria Math" panose="02040503050406030204" pitchFamily="18" charset="0"/>
                              <a:cs typeface="Times New Roman" panose="02020603050405020304" pitchFamily="18" charset="0"/>
                            </a:rPr>
                          </m:ctrlPr>
                        </m:sPrePr>
                        <m:sub>
                          <m:r>
                            <a:rPr lang="es-CL" sz="5400" i="1">
                              <a:solidFill>
                                <a:srgbClr val="FF0000"/>
                              </a:solidFill>
                              <a:latin typeface="Cambria Math" panose="02040503050406030204" pitchFamily="18" charset="0"/>
                              <a:cs typeface="Times New Roman" panose="02020603050405020304" pitchFamily="18" charset="0"/>
                            </a:rPr>
                            <m:t>80</m:t>
                          </m:r>
                        </m:sub>
                        <m:sup>
                          <m:r>
                            <a:rPr lang="es-CL" sz="5400" i="1">
                              <a:solidFill>
                                <a:srgbClr val="FF0000"/>
                              </a:solidFill>
                              <a:latin typeface="Cambria Math" panose="02040503050406030204" pitchFamily="18" charset="0"/>
                            </a:rPr>
                            <m:t>199</m:t>
                          </m:r>
                        </m:sup>
                        <m:e>
                          <m:r>
                            <m:rPr>
                              <m:sty m:val="p"/>
                            </m:rPr>
                            <a:rPr lang="es-CL" sz="5400">
                              <a:solidFill>
                                <a:srgbClr val="FF0000"/>
                              </a:solidFill>
                              <a:latin typeface="Cambria Math" panose="02040503050406030204" pitchFamily="18" charset="0"/>
                            </a:rPr>
                            <m:t>Hg</m:t>
                          </m:r>
                        </m:e>
                      </m:sPre>
                    </m:oMath>
                  </m:oMathPara>
                </a14:m>
                <a:endParaRPr lang="es-ES" sz="5400" dirty="0">
                  <a:solidFill>
                    <a:srgbClr val="0000FF"/>
                  </a:solidFill>
                  <a:latin typeface="Times New Roman" panose="02020603050405020304" pitchFamily="18" charset="0"/>
                  <a:cs typeface="Times New Roman" panose="02020603050405020304" pitchFamily="18" charset="0"/>
                </a:endParaRPr>
              </a:p>
              <a:p>
                <a:pPr lvl="0" algn="just" defTabSz="457200"/>
                <a:endParaRPr lang="es-ES" sz="2000" dirty="0">
                  <a:solidFill>
                    <a:srgbClr val="0000FF"/>
                  </a:solidFill>
                  <a:latin typeface="Times New Roman" panose="02020603050405020304" pitchFamily="18" charset="0"/>
                  <a:cs typeface="Times New Roman" panose="02020603050405020304" pitchFamily="18" charset="0"/>
                </a:endParaRP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Protones = Número atómico (Z) </a:t>
                </a:r>
                <a:r>
                  <a:rPr lang="es-ES" sz="2800" dirty="0">
                    <a:solidFill>
                      <a:srgbClr val="0000FF"/>
                    </a:solidFill>
                    <a:latin typeface="Times New Roman" panose="02020603050405020304" pitchFamily="18" charset="0"/>
                    <a:cs typeface="Times New Roman" panose="02020603050405020304" pitchFamily="18" charset="0"/>
                  </a:rPr>
                  <a:t>= 80</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Neutrones = Número másico (A) – Número atómico (Z) </a:t>
                </a:r>
                <a:r>
                  <a:rPr lang="es-ES" sz="2800" dirty="0">
                    <a:solidFill>
                      <a:srgbClr val="0000FF"/>
                    </a:solidFill>
                    <a:latin typeface="Times New Roman" panose="02020603050405020304" pitchFamily="18" charset="0"/>
                    <a:cs typeface="Times New Roman" panose="02020603050405020304" pitchFamily="18" charset="0"/>
                  </a:rPr>
                  <a:t>= 199 - 80 = 119</a:t>
                </a:r>
              </a:p>
              <a:p>
                <a:pPr lvl="0" algn="just" defTabSz="457200"/>
                <a:r>
                  <a:rPr lang="es-ES" sz="2800" dirty="0">
                    <a:solidFill>
                      <a:srgbClr val="FF0000"/>
                    </a:solidFill>
                    <a:latin typeface="Times New Roman" panose="02020603050405020304" pitchFamily="18" charset="0"/>
                    <a:cs typeface="Times New Roman" panose="02020603050405020304" pitchFamily="18" charset="0"/>
                  </a:rPr>
                  <a:t>Electrones = Número atómico (Z) </a:t>
                </a:r>
                <a:r>
                  <a:rPr lang="es-ES" sz="2800" dirty="0">
                    <a:solidFill>
                      <a:srgbClr val="0000FF"/>
                    </a:solidFill>
                    <a:latin typeface="Times New Roman" panose="02020603050405020304" pitchFamily="18" charset="0"/>
                    <a:cs typeface="Times New Roman" panose="02020603050405020304" pitchFamily="18" charset="0"/>
                  </a:rPr>
                  <a:t>= 80</a:t>
                </a:r>
              </a:p>
            </p:txBody>
          </p:sp>
        </mc:Choice>
        <mc:Fallback>
          <p:sp>
            <p:nvSpPr>
              <p:cNvPr id="6" name="Rectángulo 5">
                <a:extLst>
                  <a:ext uri="{FF2B5EF4-FFF2-40B4-BE49-F238E27FC236}">
                    <a16:creationId xmlns:a16="http://schemas.microsoft.com/office/drawing/2014/main" id="{02D2772B-EB3F-475E-80D4-C957B8022D03}"/>
                  </a:ext>
                </a:extLst>
              </p:cNvPr>
              <p:cNvSpPr>
                <a:spLocks noRot="1" noChangeAspect="1" noMove="1" noResize="1" noEditPoints="1" noAdjustHandles="1" noChangeArrowheads="1" noChangeShapeType="1" noTextEdit="1"/>
              </p:cNvSpPr>
              <p:nvPr/>
            </p:nvSpPr>
            <p:spPr>
              <a:xfrm>
                <a:off x="542532" y="3710542"/>
                <a:ext cx="10889623" cy="2545120"/>
              </a:xfrm>
              <a:prstGeom prst="rect">
                <a:avLst/>
              </a:prstGeom>
              <a:blipFill>
                <a:blip r:embed="rId4"/>
                <a:stretch>
                  <a:fillRect l="-1176" b="-5995"/>
                </a:stretch>
              </a:blipFill>
            </p:spPr>
            <p:txBody>
              <a:bodyPr/>
              <a:lstStyle/>
              <a:p>
                <a:r>
                  <a:rPr lang="es-CL">
                    <a:noFill/>
                  </a:rPr>
                  <a:t> </a:t>
                </a:r>
              </a:p>
            </p:txBody>
          </p:sp>
        </mc:Fallback>
      </mc:AlternateContent>
    </p:spTree>
    <p:extLst>
      <p:ext uri="{BB962C8B-B14F-4D97-AF65-F5344CB8AC3E}">
        <p14:creationId xmlns:p14="http://schemas.microsoft.com/office/powerpoint/2010/main" val="2133118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300">
            <a:alpha val="55000"/>
          </a:srgbClr>
        </a:solidFill>
        <a:effectLst/>
      </p:bgPr>
    </p:bg>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L" sz="1200" b="0" i="0" u="none" strike="noStrike" kern="1200" cap="none" spc="0" normalizeH="0" baseline="0" noProof="0" smtClean="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CL" sz="1200" b="0" i="0" u="none" strike="noStrike" kern="1200" cap="none" spc="0" normalizeH="0" baseline="0" noProof="0">
              <a:ln>
                <a:noFill/>
              </a:ln>
              <a:solidFill>
                <a:prstClr val="black">
                  <a:tint val="75000"/>
                </a:prstClr>
              </a:solidFill>
              <a:effectLst/>
              <a:uLnTx/>
              <a:uFillTx/>
              <a:latin typeface="Lucida Sans Unicode" panose="020B0602030504020204" pitchFamily="34" charset="0"/>
              <a:ea typeface="+mn-ea"/>
              <a:cs typeface="Lucida Sans Unicode" panose="020B0602030504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9280" y="132951"/>
            <a:ext cx="2116765" cy="1058383"/>
          </a:xfrm>
          <a:prstGeom prst="rect">
            <a:avLst/>
          </a:prstGeom>
        </p:spPr>
      </p:pic>
      <p:sp>
        <p:nvSpPr>
          <p:cNvPr id="16" name="14 Rectángulo">
            <a:extLst>
              <a:ext uri="{FF2B5EF4-FFF2-40B4-BE49-F238E27FC236}">
                <a16:creationId xmlns:a16="http://schemas.microsoft.com/office/drawing/2014/main" id="{7E4DCD1A-EE5C-7A49-BA5E-F1C8E00FE28A}"/>
              </a:ext>
            </a:extLst>
          </p:cNvPr>
          <p:cNvSpPr/>
          <p:nvPr/>
        </p:nvSpPr>
        <p:spPr>
          <a:xfrm>
            <a:off x="7472607" y="152412"/>
            <a:ext cx="184731" cy="461665"/>
          </a:xfrm>
          <a:prstGeom prst="rect">
            <a:avLst/>
          </a:prstGeom>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s-CL" sz="2400" b="0" i="0" u="none" strike="noStrike" kern="1200" cap="none" spc="0" normalizeH="0" baseline="0" noProof="0" dirty="0">
              <a:ln>
                <a:noFill/>
              </a:ln>
              <a:solidFill>
                <a:srgbClr val="0000FF"/>
              </a:solidFill>
              <a:effectLst/>
              <a:uLnTx/>
              <a:uFillTx/>
              <a:latin typeface="Lucida Sans Unicode" panose="020B0602030504020204" pitchFamily="34" charset="0"/>
              <a:ea typeface="+mn-ea"/>
              <a:cs typeface="Lucida Sans Unicode" panose="020B0602030504020204" pitchFamily="34" charset="0"/>
            </a:endParaRPr>
          </a:p>
        </p:txBody>
      </p:sp>
      <p:sp>
        <p:nvSpPr>
          <p:cNvPr id="5" name="Title 1">
            <a:extLst>
              <a:ext uri="{FF2B5EF4-FFF2-40B4-BE49-F238E27FC236}">
                <a16:creationId xmlns:a16="http://schemas.microsoft.com/office/drawing/2014/main" id="{8DAC494F-CBC2-438A-AA03-87468DF8E1BB}"/>
              </a:ext>
            </a:extLst>
          </p:cNvPr>
          <p:cNvSpPr txBox="1">
            <a:spLocks/>
          </p:cNvSpPr>
          <p:nvPr/>
        </p:nvSpPr>
        <p:spPr>
          <a:xfrm>
            <a:off x="838200" y="289628"/>
            <a:ext cx="336232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b="1" dirty="0">
                <a:solidFill>
                  <a:srgbClr val="008000"/>
                </a:solidFill>
                <a:latin typeface="Times New Roman"/>
                <a:cs typeface="Times New Roman"/>
              </a:rPr>
              <a:t>ISÓTOPO</a:t>
            </a:r>
          </a:p>
        </p:txBody>
      </p:sp>
      <p:sp>
        <p:nvSpPr>
          <p:cNvPr id="6" name="Content Placeholder 2">
            <a:extLst>
              <a:ext uri="{FF2B5EF4-FFF2-40B4-BE49-F238E27FC236}">
                <a16:creationId xmlns:a16="http://schemas.microsoft.com/office/drawing/2014/main" id="{E8753ECE-CB23-4B10-839E-36838574D0F8}"/>
              </a:ext>
            </a:extLst>
          </p:cNvPr>
          <p:cNvSpPr txBox="1">
            <a:spLocks/>
          </p:cNvSpPr>
          <p:nvPr/>
        </p:nvSpPr>
        <p:spPr>
          <a:xfrm>
            <a:off x="556182" y="1432628"/>
            <a:ext cx="8787844" cy="14397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Son elementos</a:t>
            </a:r>
            <a:r>
              <a:rPr kumimoji="0" lang="es-ES" sz="2800" b="1" i="0" u="none" strike="noStrike" kern="1200" cap="none" spc="0" normalizeH="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iguales</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que tienen el mismo número atómico (Z), pero </a:t>
            </a:r>
            <a:r>
              <a:rPr kumimoji="0" lang="es-E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DIFERENTE</a:t>
            </a:r>
            <a:r>
              <a:rPr kumimoji="0" lang="es-ES" sz="2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número másico (A). </a:t>
            </a:r>
            <a:endParaRPr kumimoji="0" lang="en-US" sz="3200" b="1" i="0" u="none" strike="noStrike" kern="1200" cap="none" spc="0" normalizeH="0" baseline="0" noProof="0" dirty="0">
              <a:ln>
                <a:noFill/>
              </a:ln>
              <a:solidFill>
                <a:sysClr val="windowText" lastClr="000000"/>
              </a:solidFill>
              <a:effectLst/>
              <a:uLnTx/>
              <a:uFillTx/>
              <a:latin typeface="Calibri"/>
              <a:ea typeface="+mn-ea"/>
            </a:endParaRPr>
          </a:p>
        </p:txBody>
      </p:sp>
      <p:pic>
        <p:nvPicPr>
          <p:cNvPr id="7" name="Imagen 6">
            <a:extLst>
              <a:ext uri="{FF2B5EF4-FFF2-40B4-BE49-F238E27FC236}">
                <a16:creationId xmlns:a16="http://schemas.microsoft.com/office/drawing/2014/main" id="{B73B7A58-8F99-49DF-9C5B-369905B3A396}"/>
              </a:ext>
            </a:extLst>
          </p:cNvPr>
          <p:cNvPicPr>
            <a:picLocks noChangeAspect="1"/>
          </p:cNvPicPr>
          <p:nvPr/>
        </p:nvPicPr>
        <p:blipFill>
          <a:blip r:embed="rId3"/>
          <a:stretch>
            <a:fillRect/>
          </a:stretch>
        </p:blipFill>
        <p:spPr>
          <a:xfrm>
            <a:off x="838200" y="2575628"/>
            <a:ext cx="4160869" cy="3502582"/>
          </a:xfrm>
          <a:prstGeom prst="rect">
            <a:avLst/>
          </a:prstGeom>
        </p:spPr>
      </p:pic>
      <p:pic>
        <p:nvPicPr>
          <p:cNvPr id="8" name="Imagen 7">
            <a:extLst>
              <a:ext uri="{FF2B5EF4-FFF2-40B4-BE49-F238E27FC236}">
                <a16:creationId xmlns:a16="http://schemas.microsoft.com/office/drawing/2014/main" id="{C94D2A28-02C8-4D1C-BC2B-59B399B05228}"/>
              </a:ext>
            </a:extLst>
          </p:cNvPr>
          <p:cNvPicPr>
            <a:picLocks noChangeAspect="1"/>
          </p:cNvPicPr>
          <p:nvPr/>
        </p:nvPicPr>
        <p:blipFill>
          <a:blip r:embed="rId4"/>
          <a:stretch>
            <a:fillRect/>
          </a:stretch>
        </p:blipFill>
        <p:spPr>
          <a:xfrm>
            <a:off x="6413145" y="3117607"/>
            <a:ext cx="3481807" cy="3166473"/>
          </a:xfrm>
          <a:prstGeom prst="rect">
            <a:avLst/>
          </a:prstGeom>
        </p:spPr>
      </p:pic>
    </p:spTree>
    <p:extLst>
      <p:ext uri="{BB962C8B-B14F-4D97-AF65-F5344CB8AC3E}">
        <p14:creationId xmlns:p14="http://schemas.microsoft.com/office/powerpoint/2010/main" val="2676607490"/>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1760</Words>
  <Application>Microsoft Office PowerPoint</Application>
  <PresentationFormat>Panorámica</PresentationFormat>
  <Paragraphs>232</Paragraphs>
  <Slides>38</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38</vt:i4>
      </vt:variant>
    </vt:vector>
  </HeadingPairs>
  <TitlesOfParts>
    <vt:vector size="49" baseType="lpstr">
      <vt:lpstr>Arial</vt:lpstr>
      <vt:lpstr>Calibri</vt:lpstr>
      <vt:lpstr>Calibri Light</vt:lpstr>
      <vt:lpstr>Cambria Math</vt:lpstr>
      <vt:lpstr>Impact</vt:lpstr>
      <vt:lpstr>Karla</vt:lpstr>
      <vt:lpstr>Lucida Sans Unicode</vt:lpstr>
      <vt:lpstr>Montserrat</vt:lpstr>
      <vt:lpstr>Times New Roman</vt:lpstr>
      <vt:lpstr>Wingdings</vt:lpstr>
      <vt:lpstr>1_Tema de Office</vt:lpstr>
      <vt:lpstr>Cantidad de Sustancia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Hermosilla Ibáñez</dc:creator>
  <cp:lastModifiedBy>Patricio Hermosilla Ibáñez</cp:lastModifiedBy>
  <cp:revision>144</cp:revision>
  <dcterms:created xsi:type="dcterms:W3CDTF">2017-08-14T00:52:42Z</dcterms:created>
  <dcterms:modified xsi:type="dcterms:W3CDTF">2020-04-22T02:04:19Z</dcterms:modified>
</cp:coreProperties>
</file>